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gif" ContentType="image/gif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2"/>
  </p:notesMasterIdLst>
  <p:sldIdLst>
    <p:sldId id="327" r:id="rId2"/>
    <p:sldId id="412" r:id="rId3"/>
    <p:sldId id="413" r:id="rId4"/>
    <p:sldId id="328" r:id="rId5"/>
    <p:sldId id="329" r:id="rId6"/>
    <p:sldId id="330" r:id="rId7"/>
    <p:sldId id="335" r:id="rId8"/>
    <p:sldId id="336" r:id="rId9"/>
    <p:sldId id="414" r:id="rId10"/>
    <p:sldId id="337" r:id="rId11"/>
    <p:sldId id="338" r:id="rId12"/>
    <p:sldId id="339" r:id="rId13"/>
    <p:sldId id="415" r:id="rId14"/>
    <p:sldId id="340" r:id="rId15"/>
    <p:sldId id="341" r:id="rId16"/>
    <p:sldId id="342" r:id="rId17"/>
    <p:sldId id="343" r:id="rId18"/>
    <p:sldId id="344" r:id="rId19"/>
    <p:sldId id="345" r:id="rId20"/>
    <p:sldId id="416" r:id="rId21"/>
    <p:sldId id="417" r:id="rId22"/>
    <p:sldId id="419" r:id="rId23"/>
    <p:sldId id="420" r:id="rId24"/>
    <p:sldId id="347" r:id="rId25"/>
    <p:sldId id="348" r:id="rId26"/>
    <p:sldId id="425" r:id="rId27"/>
    <p:sldId id="349" r:id="rId28"/>
    <p:sldId id="350" r:id="rId29"/>
    <p:sldId id="422" r:id="rId30"/>
    <p:sldId id="424" r:id="rId31"/>
    <p:sldId id="418" r:id="rId32"/>
    <p:sldId id="421" r:id="rId33"/>
    <p:sldId id="423" r:id="rId34"/>
    <p:sldId id="426" r:id="rId35"/>
    <p:sldId id="432" r:id="rId36"/>
    <p:sldId id="434" r:id="rId37"/>
    <p:sldId id="352" r:id="rId38"/>
    <p:sldId id="427" r:id="rId39"/>
    <p:sldId id="428" r:id="rId40"/>
    <p:sldId id="429" r:id="rId41"/>
    <p:sldId id="430" r:id="rId42"/>
    <p:sldId id="353" r:id="rId43"/>
    <p:sldId id="354" r:id="rId44"/>
    <p:sldId id="355" r:id="rId45"/>
    <p:sldId id="431" r:id="rId46"/>
    <p:sldId id="356" r:id="rId47"/>
    <p:sldId id="437" r:id="rId48"/>
    <p:sldId id="438" r:id="rId49"/>
    <p:sldId id="439" r:id="rId50"/>
    <p:sldId id="442" r:id="rId51"/>
    <p:sldId id="443" r:id="rId52"/>
    <p:sldId id="454" r:id="rId53"/>
    <p:sldId id="455" r:id="rId54"/>
    <p:sldId id="444" r:id="rId55"/>
    <p:sldId id="445" r:id="rId56"/>
    <p:sldId id="446" r:id="rId57"/>
    <p:sldId id="447" r:id="rId58"/>
    <p:sldId id="448" r:id="rId59"/>
    <p:sldId id="449" r:id="rId60"/>
    <p:sldId id="450" r:id="rId61"/>
    <p:sldId id="433" r:id="rId62"/>
    <p:sldId id="467" r:id="rId63"/>
    <p:sldId id="459" r:id="rId64"/>
    <p:sldId id="456" r:id="rId65"/>
    <p:sldId id="464" r:id="rId66"/>
    <p:sldId id="465" r:id="rId67"/>
    <p:sldId id="460" r:id="rId68"/>
    <p:sldId id="461" r:id="rId69"/>
    <p:sldId id="462" r:id="rId70"/>
    <p:sldId id="477" r:id="rId71"/>
    <p:sldId id="463" r:id="rId72"/>
    <p:sldId id="478" r:id="rId73"/>
    <p:sldId id="479" r:id="rId74"/>
    <p:sldId id="458" r:id="rId75"/>
    <p:sldId id="468" r:id="rId76"/>
    <p:sldId id="476" r:id="rId77"/>
    <p:sldId id="480" r:id="rId78"/>
    <p:sldId id="472" r:id="rId79"/>
    <p:sldId id="469" r:id="rId80"/>
    <p:sldId id="473" r:id="rId81"/>
    <p:sldId id="474" r:id="rId82"/>
    <p:sldId id="475" r:id="rId83"/>
    <p:sldId id="498" r:id="rId84"/>
    <p:sldId id="499" r:id="rId85"/>
    <p:sldId id="500" r:id="rId86"/>
    <p:sldId id="502" r:id="rId87"/>
    <p:sldId id="481" r:id="rId88"/>
    <p:sldId id="482" r:id="rId89"/>
    <p:sldId id="485" r:id="rId90"/>
    <p:sldId id="486" r:id="rId91"/>
    <p:sldId id="488" r:id="rId92"/>
    <p:sldId id="489" r:id="rId93"/>
    <p:sldId id="490" r:id="rId94"/>
    <p:sldId id="491" r:id="rId95"/>
    <p:sldId id="492" r:id="rId96"/>
    <p:sldId id="493" r:id="rId97"/>
    <p:sldId id="494" r:id="rId98"/>
    <p:sldId id="495" r:id="rId99"/>
    <p:sldId id="496" r:id="rId100"/>
    <p:sldId id="497" r:id="rId101"/>
    <p:sldId id="504" r:id="rId102"/>
    <p:sldId id="505" r:id="rId103"/>
    <p:sldId id="506" r:id="rId104"/>
    <p:sldId id="507" r:id="rId105"/>
    <p:sldId id="508" r:id="rId106"/>
    <p:sldId id="510" r:id="rId107"/>
    <p:sldId id="509" r:id="rId108"/>
    <p:sldId id="511" r:id="rId109"/>
    <p:sldId id="512" r:id="rId110"/>
    <p:sldId id="513" r:id="rId111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132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-432" y="-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110" Type="http://schemas.openxmlformats.org/officeDocument/2006/relationships/slide" Target="slides/slide109.xml"/><Relationship Id="rId115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E9EF0F-D39D-42DB-9BA3-9E1A778D4FB9}" type="datetimeFigureOut">
              <a:rPr lang="nl-NL" smtClean="0"/>
              <a:t>18-3-2015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11F469-38A0-4756-AFAC-F7CDB2E1D1B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75390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nl.wikipedia.org/wiki/Spitfire" TargetMode="External"/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://nl.wikipedia.org/wiki/Nauw_van_Calais_(zeestraat)" TargetMode="External"/><Relationship Id="rId4" Type="http://schemas.openxmlformats.org/officeDocument/2006/relationships/hyperlink" Target="http://nl.wikipedia.org/wiki/Hawker_Typhoon" TargetMode="Externa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nl.wikipedia.org/wiki/Spitfire" TargetMode="External"/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://nl.wikipedia.org/wiki/Nauw_van_Calais_(zeestraat)" TargetMode="External"/><Relationship Id="rId4" Type="http://schemas.openxmlformats.org/officeDocument/2006/relationships/hyperlink" Target="http://nl.wikipedia.org/wiki/Hawker_Typhoon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nl.wikipedia.org/wiki/Spitfire" TargetMode="External"/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://nl.wikipedia.org/wiki/Nauw_van_Calais_(zeestraat)" TargetMode="External"/><Relationship Id="rId4" Type="http://schemas.openxmlformats.org/officeDocument/2006/relationships/hyperlink" Target="http://nl.wikipedia.org/wiki/Hawker_Typhoon" TargetMode="Externa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nl.wikipedia.org/wiki/Spitfire" TargetMode="External"/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://nl.wikipedia.org/wiki/Nauw_van_Calais_(zeestraat)" TargetMode="External"/><Relationship Id="rId4" Type="http://schemas.openxmlformats.org/officeDocument/2006/relationships/hyperlink" Target="http://nl.wikipedia.org/wiki/Hawker_Typhoon" TargetMode="Externa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nl.wikipedia.org/wiki/Spitfire" TargetMode="External"/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://nl.wikipedia.org/wiki/Nauw_van_Calais_(zeestraat)" TargetMode="External"/><Relationship Id="rId4" Type="http://schemas.openxmlformats.org/officeDocument/2006/relationships/hyperlink" Target="http://nl.wikipedia.org/wiki/Hawker_Typhoon" TargetMode="Externa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nl.wikipedia.org/wiki/Spitfire" TargetMode="External"/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://nl.wikipedia.org/wiki/Nauw_van_Calais_(zeestraat)" TargetMode="External"/><Relationship Id="rId4" Type="http://schemas.openxmlformats.org/officeDocument/2006/relationships/hyperlink" Target="http://nl.wikipedia.org/wiki/Hawker_Typhoon" TargetMode="Externa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nl.wikipedia.org/wiki/Operatie_Fortitude" TargetMode="External"/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://nl.wikipedia.org/wiki/George_Patton" TargetMode="External"/><Relationship Id="rId4" Type="http://schemas.openxmlformats.org/officeDocument/2006/relationships/hyperlink" Target="http://nl.wikipedia.org/wiki/Dover_(Engeland)" TargetMode="External"/></Relationships>
</file>

<file path=ppt/notesSlides/_rels/notes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nl.wikipedia.org/wiki/Spitfire" TargetMode="External"/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://nl.wikipedia.org/wiki/Nauw_van_Calais_(zeestraat)" TargetMode="External"/><Relationship Id="rId4" Type="http://schemas.openxmlformats.org/officeDocument/2006/relationships/hyperlink" Target="http://nl.wikipedia.org/wiki/Hawker_Typhoon" TargetMode="Externa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/>
              <a:t>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645454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Tijdelijke aanduiding voor dia-afbeelding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1315" name="Tijdelijke aanduiding voor notiti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nl-NL" dirty="0" smtClean="0"/>
          </a:p>
        </p:txBody>
      </p:sp>
      <p:sp>
        <p:nvSpPr>
          <p:cNvPr id="138244" name="Tijdelijke aanduiding voor dianumm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B9941A8-9048-4928-BA00-22AEE9C987A6}" type="slidenum">
              <a:rPr lang="nl-NL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53</a:t>
            </a:fld>
            <a:endParaRPr lang="nl-NL" smtClean="0"/>
          </a:p>
        </p:txBody>
      </p:sp>
    </p:spTree>
    <p:extLst>
      <p:ext uri="{BB962C8B-B14F-4D97-AF65-F5344CB8AC3E}">
        <p14:creationId xmlns:p14="http://schemas.microsoft.com/office/powerpoint/2010/main" val="1049149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Tijdelijke aanduiding voor dia-afbeelding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1315" name="Tijdelijke aanduiding voor notiti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nl-NL" dirty="0" smtClean="0"/>
          </a:p>
        </p:txBody>
      </p:sp>
      <p:sp>
        <p:nvSpPr>
          <p:cNvPr id="138244" name="Tijdelijke aanduiding voor dianumm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B9941A8-9048-4928-BA00-22AEE9C987A6}" type="slidenum">
              <a:rPr lang="nl-NL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54</a:t>
            </a:fld>
            <a:endParaRPr lang="nl-NL" smtClean="0"/>
          </a:p>
        </p:txBody>
      </p:sp>
    </p:spTree>
    <p:extLst>
      <p:ext uri="{BB962C8B-B14F-4D97-AF65-F5344CB8AC3E}">
        <p14:creationId xmlns:p14="http://schemas.microsoft.com/office/powerpoint/2010/main" val="21266177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Tijdelijke aanduiding voor dia-afbeelding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1315" name="Tijdelijke aanduiding voor notiti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General Eisenhower gives the order of the day "Full victory - Nothing else" to paratroopers in England just before they board airplanes in the first D-Day assault.</a:t>
            </a:r>
            <a:endParaRPr lang="nl-NL" smtClean="0"/>
          </a:p>
        </p:txBody>
      </p:sp>
      <p:sp>
        <p:nvSpPr>
          <p:cNvPr id="138244" name="Tijdelijke aanduiding voor dianumm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B9941A8-9048-4928-BA00-22AEE9C987A6}" type="slidenum">
              <a:rPr lang="nl-NL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55</a:t>
            </a:fld>
            <a:endParaRPr lang="nl-NL" smtClean="0"/>
          </a:p>
        </p:txBody>
      </p:sp>
    </p:spTree>
    <p:extLst>
      <p:ext uri="{BB962C8B-B14F-4D97-AF65-F5344CB8AC3E}">
        <p14:creationId xmlns:p14="http://schemas.microsoft.com/office/powerpoint/2010/main" val="42696878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Tijdelijke aanduiding voor dia-afbeelding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1315" name="Tijdelijke aanduiding voor notiti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nl-NL" dirty="0" smtClean="0"/>
          </a:p>
        </p:txBody>
      </p:sp>
      <p:sp>
        <p:nvSpPr>
          <p:cNvPr id="138244" name="Tijdelijke aanduiding voor dianumm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B9941A8-9048-4928-BA00-22AEE9C987A6}" type="slidenum">
              <a:rPr lang="nl-NL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56</a:t>
            </a:fld>
            <a:endParaRPr lang="nl-NL" smtClean="0"/>
          </a:p>
        </p:txBody>
      </p:sp>
    </p:spTree>
    <p:extLst>
      <p:ext uri="{BB962C8B-B14F-4D97-AF65-F5344CB8AC3E}">
        <p14:creationId xmlns:p14="http://schemas.microsoft.com/office/powerpoint/2010/main" val="34431828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Tijdelijke aanduiding voor dia-afbeelding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1315" name="Tijdelijke aanduiding voor notiti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nl-NL" dirty="0" smtClean="0"/>
          </a:p>
        </p:txBody>
      </p:sp>
      <p:sp>
        <p:nvSpPr>
          <p:cNvPr id="138244" name="Tijdelijke aanduiding voor dianumm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B9941A8-9048-4928-BA00-22AEE9C987A6}" type="slidenum">
              <a:rPr lang="nl-NL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57</a:t>
            </a:fld>
            <a:endParaRPr lang="nl-NL" smtClean="0"/>
          </a:p>
        </p:txBody>
      </p:sp>
    </p:spTree>
    <p:extLst>
      <p:ext uri="{BB962C8B-B14F-4D97-AF65-F5344CB8AC3E}">
        <p14:creationId xmlns:p14="http://schemas.microsoft.com/office/powerpoint/2010/main" val="12036524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Tijdelijke aanduiding voor dia-afbeelding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1315" name="Tijdelijke aanduiding voor notiti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nl-NL" dirty="0" smtClean="0"/>
          </a:p>
        </p:txBody>
      </p:sp>
      <p:sp>
        <p:nvSpPr>
          <p:cNvPr id="138244" name="Tijdelijke aanduiding voor dianumm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B9941A8-9048-4928-BA00-22AEE9C987A6}" type="slidenum">
              <a:rPr lang="nl-NL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58</a:t>
            </a:fld>
            <a:endParaRPr lang="nl-NL" smtClean="0"/>
          </a:p>
        </p:txBody>
      </p:sp>
    </p:spTree>
    <p:extLst>
      <p:ext uri="{BB962C8B-B14F-4D97-AF65-F5344CB8AC3E}">
        <p14:creationId xmlns:p14="http://schemas.microsoft.com/office/powerpoint/2010/main" val="22190333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Tijdelijke aanduiding voor dia-afbeelding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1315" name="Tijdelijke aanduiding voor notiti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nl-NL" dirty="0" smtClean="0"/>
          </a:p>
        </p:txBody>
      </p:sp>
      <p:sp>
        <p:nvSpPr>
          <p:cNvPr id="138244" name="Tijdelijke aanduiding voor dianumm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B9941A8-9048-4928-BA00-22AEE9C987A6}" type="slidenum">
              <a:rPr lang="nl-NL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59</a:t>
            </a:fld>
            <a:endParaRPr lang="nl-NL" smtClean="0"/>
          </a:p>
        </p:txBody>
      </p:sp>
    </p:spTree>
    <p:extLst>
      <p:ext uri="{BB962C8B-B14F-4D97-AF65-F5344CB8AC3E}">
        <p14:creationId xmlns:p14="http://schemas.microsoft.com/office/powerpoint/2010/main" val="10997009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Tijdelijke aanduiding voor dia-afbeelding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1315" name="Tijdelijke aanduiding voor notiti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nl-NL" dirty="0" smtClean="0"/>
          </a:p>
        </p:txBody>
      </p:sp>
      <p:sp>
        <p:nvSpPr>
          <p:cNvPr id="138244" name="Tijdelijke aanduiding voor dianumm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B9941A8-9048-4928-BA00-22AEE9C987A6}" type="slidenum">
              <a:rPr lang="nl-NL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60</a:t>
            </a:fld>
            <a:endParaRPr lang="nl-NL" smtClean="0"/>
          </a:p>
        </p:txBody>
      </p:sp>
    </p:spTree>
    <p:extLst>
      <p:ext uri="{BB962C8B-B14F-4D97-AF65-F5344CB8AC3E}">
        <p14:creationId xmlns:p14="http://schemas.microsoft.com/office/powerpoint/2010/main" val="22585857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Tijdelijke aanduiding voor dia-afbeelding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9267" name="Tijdelijke aanduiding voor notiti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nl-NL" dirty="0" smtClean="0"/>
              <a:t>Door het beperkte vliegbereik van de geallieerde jachtvliegtuigen </a:t>
            </a:r>
            <a:r>
              <a:rPr lang="nl-NL" dirty="0" err="1" smtClean="0">
                <a:hlinkClick r:id="rId3" action="ppaction://hlinkfile" tooltip="Spitfire"/>
              </a:rPr>
              <a:t>Spitfire</a:t>
            </a:r>
            <a:r>
              <a:rPr lang="nl-NL" dirty="0" smtClean="0"/>
              <a:t> en </a:t>
            </a:r>
            <a:r>
              <a:rPr lang="nl-NL" dirty="0" err="1" smtClean="0">
                <a:hlinkClick r:id="rId4" action="ppaction://hlinkfile" tooltip="Hawker Typhoon"/>
              </a:rPr>
              <a:t>Hawker</a:t>
            </a:r>
            <a:r>
              <a:rPr lang="nl-NL" dirty="0" smtClean="0">
                <a:hlinkClick r:id="rId4" action="ppaction://hlinkfile" tooltip="Hawker Typhoon"/>
              </a:rPr>
              <a:t> </a:t>
            </a:r>
            <a:r>
              <a:rPr lang="nl-NL" dirty="0" err="1" smtClean="0">
                <a:hlinkClick r:id="rId4" action="ppaction://hlinkfile" tooltip="Hawker Typhoon"/>
              </a:rPr>
              <a:t>Typhoon</a:t>
            </a:r>
            <a:r>
              <a:rPr lang="nl-NL" dirty="0" smtClean="0"/>
              <a:t> was de keuze van de landingsplaatsen beperkt. Geografische omstandigheden beperkten de keuze tot het </a:t>
            </a:r>
            <a:r>
              <a:rPr lang="nl-NL" dirty="0" smtClean="0">
                <a:hlinkClick r:id="rId5" action="ppaction://hlinkfile" tooltip="Nauw van Calais (zeestraat)"/>
              </a:rPr>
              <a:t>Nauw van Calais</a:t>
            </a:r>
            <a:r>
              <a:rPr lang="nl-NL" dirty="0" smtClean="0"/>
              <a:t> en de stranden van Normandië.</a:t>
            </a:r>
          </a:p>
        </p:txBody>
      </p:sp>
      <p:sp>
        <p:nvSpPr>
          <p:cNvPr id="136196" name="Tijdelijke aanduiding voor dianumm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3681428-81F3-49F2-9BA6-1802D96F4490}" type="slidenum">
              <a:rPr lang="nl-NL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65</a:t>
            </a:fld>
            <a:endParaRPr lang="nl-NL" smtClean="0"/>
          </a:p>
        </p:txBody>
      </p:sp>
    </p:spTree>
    <p:extLst>
      <p:ext uri="{BB962C8B-B14F-4D97-AF65-F5344CB8AC3E}">
        <p14:creationId xmlns:p14="http://schemas.microsoft.com/office/powerpoint/2010/main" val="21880375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Tijdelijke aanduiding voor dia-afbeelding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9267" name="Tijdelijke aanduiding voor notiti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nl-NL" dirty="0" smtClean="0"/>
              <a:t>Door het beperkte vliegbereik van de geallieerde jachtvliegtuigen </a:t>
            </a:r>
            <a:r>
              <a:rPr lang="nl-NL" dirty="0" err="1" smtClean="0">
                <a:hlinkClick r:id="rId3" action="ppaction://hlinkfile" tooltip="Spitfire"/>
              </a:rPr>
              <a:t>Spitfire</a:t>
            </a:r>
            <a:r>
              <a:rPr lang="nl-NL" dirty="0" smtClean="0"/>
              <a:t> en </a:t>
            </a:r>
            <a:r>
              <a:rPr lang="nl-NL" dirty="0" err="1" smtClean="0">
                <a:hlinkClick r:id="rId4" action="ppaction://hlinkfile" tooltip="Hawker Typhoon"/>
              </a:rPr>
              <a:t>Hawker</a:t>
            </a:r>
            <a:r>
              <a:rPr lang="nl-NL" dirty="0" smtClean="0">
                <a:hlinkClick r:id="rId4" action="ppaction://hlinkfile" tooltip="Hawker Typhoon"/>
              </a:rPr>
              <a:t> </a:t>
            </a:r>
            <a:r>
              <a:rPr lang="nl-NL" dirty="0" err="1" smtClean="0">
                <a:hlinkClick r:id="rId4" action="ppaction://hlinkfile" tooltip="Hawker Typhoon"/>
              </a:rPr>
              <a:t>Typhoon</a:t>
            </a:r>
            <a:r>
              <a:rPr lang="nl-NL" dirty="0" smtClean="0"/>
              <a:t> was de keuze van de landingsplaatsen beperkt. Geografische omstandigheden beperkten de keuze tot het </a:t>
            </a:r>
            <a:r>
              <a:rPr lang="nl-NL" dirty="0" smtClean="0">
                <a:hlinkClick r:id="rId5" action="ppaction://hlinkfile" tooltip="Nauw van Calais (zeestraat)"/>
              </a:rPr>
              <a:t>Nauw van Calais</a:t>
            </a:r>
            <a:r>
              <a:rPr lang="nl-NL" dirty="0" smtClean="0"/>
              <a:t> en de stranden van Normandië.</a:t>
            </a:r>
          </a:p>
        </p:txBody>
      </p:sp>
      <p:sp>
        <p:nvSpPr>
          <p:cNvPr id="136196" name="Tijdelijke aanduiding voor dianumm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3681428-81F3-49F2-9BA6-1802D96F4490}" type="slidenum">
              <a:rPr lang="nl-NL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66</a:t>
            </a:fld>
            <a:endParaRPr lang="nl-NL" smtClean="0"/>
          </a:p>
        </p:txBody>
      </p:sp>
    </p:spTree>
    <p:extLst>
      <p:ext uri="{BB962C8B-B14F-4D97-AF65-F5344CB8AC3E}">
        <p14:creationId xmlns:p14="http://schemas.microsoft.com/office/powerpoint/2010/main" val="21358219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/>
              <a:t>18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7640060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Tijdelijke aanduiding voor dia-afbeelding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9267" name="Tijdelijke aanduiding voor notiti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nl-NL" dirty="0" smtClean="0"/>
              <a:t>Door het beperkte vliegbereik van de geallieerde jachtvliegtuigen </a:t>
            </a:r>
            <a:r>
              <a:rPr lang="nl-NL" dirty="0" err="1" smtClean="0">
                <a:hlinkClick r:id="rId3" action="ppaction://hlinkfile" tooltip="Spitfire"/>
              </a:rPr>
              <a:t>Spitfire</a:t>
            </a:r>
            <a:r>
              <a:rPr lang="nl-NL" dirty="0" smtClean="0"/>
              <a:t> en </a:t>
            </a:r>
            <a:r>
              <a:rPr lang="nl-NL" dirty="0" err="1" smtClean="0">
                <a:hlinkClick r:id="rId4" action="ppaction://hlinkfile" tooltip="Hawker Typhoon"/>
              </a:rPr>
              <a:t>Hawker</a:t>
            </a:r>
            <a:r>
              <a:rPr lang="nl-NL" dirty="0" smtClean="0">
                <a:hlinkClick r:id="rId4" action="ppaction://hlinkfile" tooltip="Hawker Typhoon"/>
              </a:rPr>
              <a:t> </a:t>
            </a:r>
            <a:r>
              <a:rPr lang="nl-NL" dirty="0" err="1" smtClean="0">
                <a:hlinkClick r:id="rId4" action="ppaction://hlinkfile" tooltip="Hawker Typhoon"/>
              </a:rPr>
              <a:t>Typhoon</a:t>
            </a:r>
            <a:r>
              <a:rPr lang="nl-NL" dirty="0" smtClean="0"/>
              <a:t> was de keuze van de landingsplaatsen beperkt. Geografische omstandigheden beperkten de keuze tot het </a:t>
            </a:r>
            <a:r>
              <a:rPr lang="nl-NL" dirty="0" smtClean="0">
                <a:hlinkClick r:id="rId5" action="ppaction://hlinkfile" tooltip="Nauw van Calais (zeestraat)"/>
              </a:rPr>
              <a:t>Nauw van Calais</a:t>
            </a:r>
            <a:r>
              <a:rPr lang="nl-NL" dirty="0" smtClean="0"/>
              <a:t> en de stranden van Normandië.</a:t>
            </a:r>
          </a:p>
        </p:txBody>
      </p:sp>
      <p:sp>
        <p:nvSpPr>
          <p:cNvPr id="136196" name="Tijdelijke aanduiding voor dianumm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3681428-81F3-49F2-9BA6-1802D96F4490}" type="slidenum">
              <a:rPr lang="nl-NL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67</a:t>
            </a:fld>
            <a:endParaRPr lang="nl-NL" smtClean="0"/>
          </a:p>
        </p:txBody>
      </p:sp>
    </p:spTree>
    <p:extLst>
      <p:ext uri="{BB962C8B-B14F-4D97-AF65-F5344CB8AC3E}">
        <p14:creationId xmlns:p14="http://schemas.microsoft.com/office/powerpoint/2010/main" val="276128601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Tijdelijke aanduiding voor dia-afbeelding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9267" name="Tijdelijke aanduiding voor notiti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nl-NL" dirty="0" smtClean="0"/>
              <a:t>Door het beperkte vliegbereik van de geallieerde jachtvliegtuigen </a:t>
            </a:r>
            <a:r>
              <a:rPr lang="nl-NL" dirty="0" err="1" smtClean="0">
                <a:hlinkClick r:id="rId3" action="ppaction://hlinkfile" tooltip="Spitfire"/>
              </a:rPr>
              <a:t>Spitfire</a:t>
            </a:r>
            <a:r>
              <a:rPr lang="nl-NL" dirty="0" smtClean="0"/>
              <a:t> en </a:t>
            </a:r>
            <a:r>
              <a:rPr lang="nl-NL" dirty="0" err="1" smtClean="0">
                <a:hlinkClick r:id="rId4" action="ppaction://hlinkfile" tooltip="Hawker Typhoon"/>
              </a:rPr>
              <a:t>Hawker</a:t>
            </a:r>
            <a:r>
              <a:rPr lang="nl-NL" dirty="0" smtClean="0">
                <a:hlinkClick r:id="rId4" action="ppaction://hlinkfile" tooltip="Hawker Typhoon"/>
              </a:rPr>
              <a:t> </a:t>
            </a:r>
            <a:r>
              <a:rPr lang="nl-NL" dirty="0" err="1" smtClean="0">
                <a:hlinkClick r:id="rId4" action="ppaction://hlinkfile" tooltip="Hawker Typhoon"/>
              </a:rPr>
              <a:t>Typhoon</a:t>
            </a:r>
            <a:r>
              <a:rPr lang="nl-NL" dirty="0" smtClean="0"/>
              <a:t> was de keuze van de landingsplaatsen beperkt. Geografische omstandigheden beperkten de keuze tot het </a:t>
            </a:r>
            <a:r>
              <a:rPr lang="nl-NL" dirty="0" smtClean="0">
                <a:hlinkClick r:id="rId5" action="ppaction://hlinkfile" tooltip="Nauw van Calais (zeestraat)"/>
              </a:rPr>
              <a:t>Nauw van Calais</a:t>
            </a:r>
            <a:r>
              <a:rPr lang="nl-NL" dirty="0" smtClean="0"/>
              <a:t> en de stranden van Normandië.</a:t>
            </a:r>
          </a:p>
        </p:txBody>
      </p:sp>
      <p:sp>
        <p:nvSpPr>
          <p:cNvPr id="136196" name="Tijdelijke aanduiding voor dianumm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3681428-81F3-49F2-9BA6-1802D96F4490}" type="slidenum">
              <a:rPr lang="nl-NL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68</a:t>
            </a:fld>
            <a:endParaRPr lang="nl-NL" smtClean="0"/>
          </a:p>
        </p:txBody>
      </p:sp>
    </p:spTree>
    <p:extLst>
      <p:ext uri="{BB962C8B-B14F-4D97-AF65-F5344CB8AC3E}">
        <p14:creationId xmlns:p14="http://schemas.microsoft.com/office/powerpoint/2010/main" val="31802442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Tijdelijke aanduiding voor dia-afbeelding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9267" name="Tijdelijke aanduiding voor notiti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nl-NL" dirty="0" smtClean="0"/>
              <a:t>Door het beperkte vliegbereik van de geallieerde jachtvliegtuigen </a:t>
            </a:r>
            <a:r>
              <a:rPr lang="nl-NL" dirty="0" err="1" smtClean="0">
                <a:hlinkClick r:id="rId3" action="ppaction://hlinkfile" tooltip="Spitfire"/>
              </a:rPr>
              <a:t>Spitfire</a:t>
            </a:r>
            <a:r>
              <a:rPr lang="nl-NL" dirty="0" smtClean="0"/>
              <a:t> en </a:t>
            </a:r>
            <a:r>
              <a:rPr lang="nl-NL" dirty="0" err="1" smtClean="0">
                <a:hlinkClick r:id="rId4" action="ppaction://hlinkfile" tooltip="Hawker Typhoon"/>
              </a:rPr>
              <a:t>Hawker</a:t>
            </a:r>
            <a:r>
              <a:rPr lang="nl-NL" dirty="0" smtClean="0">
                <a:hlinkClick r:id="rId4" action="ppaction://hlinkfile" tooltip="Hawker Typhoon"/>
              </a:rPr>
              <a:t> </a:t>
            </a:r>
            <a:r>
              <a:rPr lang="nl-NL" dirty="0" err="1" smtClean="0">
                <a:hlinkClick r:id="rId4" action="ppaction://hlinkfile" tooltip="Hawker Typhoon"/>
              </a:rPr>
              <a:t>Typhoon</a:t>
            </a:r>
            <a:r>
              <a:rPr lang="nl-NL" dirty="0" smtClean="0"/>
              <a:t> was de keuze van de landingsplaatsen beperkt. Geografische omstandigheden beperkten de keuze tot het </a:t>
            </a:r>
            <a:r>
              <a:rPr lang="nl-NL" dirty="0" smtClean="0">
                <a:hlinkClick r:id="rId5" action="ppaction://hlinkfile" tooltip="Nauw van Calais (zeestraat)"/>
              </a:rPr>
              <a:t>Nauw van Calais</a:t>
            </a:r>
            <a:r>
              <a:rPr lang="nl-NL" dirty="0" smtClean="0"/>
              <a:t> en de stranden van Normandië.</a:t>
            </a:r>
          </a:p>
        </p:txBody>
      </p:sp>
      <p:sp>
        <p:nvSpPr>
          <p:cNvPr id="136196" name="Tijdelijke aanduiding voor dianumm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3681428-81F3-49F2-9BA6-1802D96F4490}" type="slidenum">
              <a:rPr lang="nl-NL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69</a:t>
            </a:fld>
            <a:endParaRPr lang="nl-NL" smtClean="0"/>
          </a:p>
        </p:txBody>
      </p:sp>
    </p:spTree>
    <p:extLst>
      <p:ext uri="{BB962C8B-B14F-4D97-AF65-F5344CB8AC3E}">
        <p14:creationId xmlns:p14="http://schemas.microsoft.com/office/powerpoint/2010/main" val="420372329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Tijdelijke aanduiding voor dia-afbeelding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1315" name="Tijdelijke aanduiding voor notiti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General Eisenhower gives the order of the day "Full victory - Nothing else" to paratroopers in England just before they board airplanes in the first D-Day assault.</a:t>
            </a:r>
            <a:endParaRPr lang="nl-NL" smtClean="0"/>
          </a:p>
        </p:txBody>
      </p:sp>
      <p:sp>
        <p:nvSpPr>
          <p:cNvPr id="138244" name="Tijdelijke aanduiding voor dianumm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B9941A8-9048-4928-BA00-22AEE9C987A6}" type="slidenum">
              <a:rPr lang="nl-NL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70</a:t>
            </a:fld>
            <a:endParaRPr lang="nl-NL" smtClean="0"/>
          </a:p>
        </p:txBody>
      </p:sp>
    </p:spTree>
    <p:extLst>
      <p:ext uri="{BB962C8B-B14F-4D97-AF65-F5344CB8AC3E}">
        <p14:creationId xmlns:p14="http://schemas.microsoft.com/office/powerpoint/2010/main" val="386902615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Tijdelijke aanduiding voor dia-afbeelding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9267" name="Tijdelijke aanduiding voor notiti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nl-NL" dirty="0" smtClean="0"/>
              <a:t>Door het beperkte vliegbereik van de geallieerde jachtvliegtuigen </a:t>
            </a:r>
            <a:r>
              <a:rPr lang="nl-NL" dirty="0" err="1" smtClean="0">
                <a:hlinkClick r:id="rId3" action="ppaction://hlinkfile" tooltip="Spitfire"/>
              </a:rPr>
              <a:t>Spitfire</a:t>
            </a:r>
            <a:r>
              <a:rPr lang="nl-NL" dirty="0" smtClean="0"/>
              <a:t> en </a:t>
            </a:r>
            <a:r>
              <a:rPr lang="nl-NL" dirty="0" err="1" smtClean="0">
                <a:hlinkClick r:id="rId4" action="ppaction://hlinkfile" tooltip="Hawker Typhoon"/>
              </a:rPr>
              <a:t>Hawker</a:t>
            </a:r>
            <a:r>
              <a:rPr lang="nl-NL" dirty="0" smtClean="0">
                <a:hlinkClick r:id="rId4" action="ppaction://hlinkfile" tooltip="Hawker Typhoon"/>
              </a:rPr>
              <a:t> </a:t>
            </a:r>
            <a:r>
              <a:rPr lang="nl-NL" dirty="0" err="1" smtClean="0">
                <a:hlinkClick r:id="rId4" action="ppaction://hlinkfile" tooltip="Hawker Typhoon"/>
              </a:rPr>
              <a:t>Typhoon</a:t>
            </a:r>
            <a:r>
              <a:rPr lang="nl-NL" dirty="0" smtClean="0"/>
              <a:t> was de keuze van de landingsplaatsen beperkt. Geografische omstandigheden beperkten de keuze tot het </a:t>
            </a:r>
            <a:r>
              <a:rPr lang="nl-NL" dirty="0" smtClean="0">
                <a:hlinkClick r:id="rId5" action="ppaction://hlinkfile" tooltip="Nauw van Calais (zeestraat)"/>
              </a:rPr>
              <a:t>Nauw van Calais</a:t>
            </a:r>
            <a:r>
              <a:rPr lang="nl-NL" dirty="0" smtClean="0"/>
              <a:t> en de stranden van Normandië.</a:t>
            </a:r>
          </a:p>
        </p:txBody>
      </p:sp>
      <p:sp>
        <p:nvSpPr>
          <p:cNvPr id="136196" name="Tijdelijke aanduiding voor dianumm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3681428-81F3-49F2-9BA6-1802D96F4490}" type="slidenum">
              <a:rPr lang="nl-NL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71</a:t>
            </a:fld>
            <a:endParaRPr lang="nl-NL" smtClean="0"/>
          </a:p>
        </p:txBody>
      </p:sp>
    </p:spTree>
    <p:extLst>
      <p:ext uri="{BB962C8B-B14F-4D97-AF65-F5344CB8AC3E}">
        <p14:creationId xmlns:p14="http://schemas.microsoft.com/office/powerpoint/2010/main" val="282287016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Tijdelijke aanduiding voor dia-afbeelding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1315" name="Tijdelijke aanduiding voor notiti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General Eisenhower gives the order of the day "Full victory - Nothing else" to paratroopers in England just before they board airplanes in the first D-Day assault.</a:t>
            </a:r>
            <a:endParaRPr lang="nl-NL" smtClean="0"/>
          </a:p>
        </p:txBody>
      </p:sp>
      <p:sp>
        <p:nvSpPr>
          <p:cNvPr id="138244" name="Tijdelijke aanduiding voor dianumm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B9941A8-9048-4928-BA00-22AEE9C987A6}" type="slidenum">
              <a:rPr lang="nl-NL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72</a:t>
            </a:fld>
            <a:endParaRPr lang="nl-NL" smtClean="0"/>
          </a:p>
        </p:txBody>
      </p:sp>
    </p:spTree>
    <p:extLst>
      <p:ext uri="{BB962C8B-B14F-4D97-AF65-F5344CB8AC3E}">
        <p14:creationId xmlns:p14="http://schemas.microsoft.com/office/powerpoint/2010/main" val="130457602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Tijdelijke aanduiding voor dia-afbeelding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0291" name="Tijdelijke aanduiding voor notiti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nl-NL" smtClean="0"/>
              <a:t>Om de Duitsers in de waan te brengen dat de werkelijke aanval bij het Nauw van Calais zou plaats vinden, zetten de geallieerden een massale misleidingscampagne op. Deze werd </a:t>
            </a:r>
            <a:r>
              <a:rPr lang="nl-NL" smtClean="0">
                <a:hlinkClick r:id="rId3" action="ppaction://hlinkfile" tooltip="Operatie Fortitude"/>
              </a:rPr>
              <a:t>Operatie Fortitude</a:t>
            </a:r>
            <a:r>
              <a:rPr lang="nl-NL" smtClean="0"/>
              <a:t> genoemd. In de buurt van </a:t>
            </a:r>
            <a:r>
              <a:rPr lang="nl-NL" smtClean="0">
                <a:hlinkClick r:id="rId4" action="ppaction://hlinkfile" tooltip="Dover (Engeland)"/>
              </a:rPr>
              <a:t>Dover</a:t>
            </a:r>
            <a:r>
              <a:rPr lang="nl-NL" smtClean="0"/>
              <a:t> werd een geheel fictief Eerste Amerikaanse Legerkorps gecreëerd, met nepgebouwen, nepuitrusting (waaronder opblaastanks), en nepradioverkeer. </a:t>
            </a:r>
            <a:r>
              <a:rPr lang="nl-NL" smtClean="0">
                <a:hlinkClick r:id="rId5" action="ppaction://hlinkfile" tooltip="George Patton"/>
              </a:rPr>
              <a:t>Generaal Patton</a:t>
            </a:r>
            <a:r>
              <a:rPr lang="nl-NL" smtClean="0"/>
              <a:t> werd als commandant van de eenheid genoemd.</a:t>
            </a:r>
          </a:p>
        </p:txBody>
      </p:sp>
      <p:sp>
        <p:nvSpPr>
          <p:cNvPr id="137220" name="Tijdelijke aanduiding voor dianumm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CEF7B8B-6148-419A-A0DA-B72CF98F3751}" type="slidenum">
              <a:rPr lang="nl-NL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73</a:t>
            </a:fld>
            <a:endParaRPr lang="nl-NL" smtClean="0"/>
          </a:p>
        </p:txBody>
      </p:sp>
    </p:spTree>
    <p:extLst>
      <p:ext uri="{BB962C8B-B14F-4D97-AF65-F5344CB8AC3E}">
        <p14:creationId xmlns:p14="http://schemas.microsoft.com/office/powerpoint/2010/main" val="52905318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Tijdelijke aanduiding voor dia-afbeelding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9267" name="Tijdelijke aanduiding voor notiti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nl-NL" dirty="0" smtClean="0"/>
              <a:t>Door het beperkte vliegbereik van de geallieerde jachtvliegtuigen </a:t>
            </a:r>
            <a:r>
              <a:rPr lang="nl-NL" dirty="0" err="1" smtClean="0">
                <a:hlinkClick r:id="rId3" action="ppaction://hlinkfile" tooltip="Spitfire"/>
              </a:rPr>
              <a:t>Spitfire</a:t>
            </a:r>
            <a:r>
              <a:rPr lang="nl-NL" dirty="0" smtClean="0"/>
              <a:t> en </a:t>
            </a:r>
            <a:r>
              <a:rPr lang="nl-NL" dirty="0" err="1" smtClean="0">
                <a:hlinkClick r:id="rId4" action="ppaction://hlinkfile" tooltip="Hawker Typhoon"/>
              </a:rPr>
              <a:t>Hawker</a:t>
            </a:r>
            <a:r>
              <a:rPr lang="nl-NL" dirty="0" smtClean="0">
                <a:hlinkClick r:id="rId4" action="ppaction://hlinkfile" tooltip="Hawker Typhoon"/>
              </a:rPr>
              <a:t> </a:t>
            </a:r>
            <a:r>
              <a:rPr lang="nl-NL" dirty="0" err="1" smtClean="0">
                <a:hlinkClick r:id="rId4" action="ppaction://hlinkfile" tooltip="Hawker Typhoon"/>
              </a:rPr>
              <a:t>Typhoon</a:t>
            </a:r>
            <a:r>
              <a:rPr lang="nl-NL" dirty="0" smtClean="0"/>
              <a:t> was de keuze van de landingsplaatsen beperkt. Geografische omstandigheden beperkten de keuze tot het </a:t>
            </a:r>
            <a:r>
              <a:rPr lang="nl-NL" dirty="0" smtClean="0">
                <a:hlinkClick r:id="rId5" action="ppaction://hlinkfile" tooltip="Nauw van Calais (zeestraat)"/>
              </a:rPr>
              <a:t>Nauw van Calais</a:t>
            </a:r>
            <a:r>
              <a:rPr lang="nl-NL" dirty="0" smtClean="0"/>
              <a:t> en de stranden van Normandië.</a:t>
            </a:r>
          </a:p>
        </p:txBody>
      </p:sp>
      <p:sp>
        <p:nvSpPr>
          <p:cNvPr id="136196" name="Tijdelijke aanduiding voor dianumm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3681428-81F3-49F2-9BA6-1802D96F4490}" type="slidenum">
              <a:rPr lang="nl-NL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74</a:t>
            </a:fld>
            <a:endParaRPr lang="nl-NL" smtClean="0"/>
          </a:p>
        </p:txBody>
      </p:sp>
    </p:spTree>
    <p:extLst>
      <p:ext uri="{BB962C8B-B14F-4D97-AF65-F5344CB8AC3E}">
        <p14:creationId xmlns:p14="http://schemas.microsoft.com/office/powerpoint/2010/main" val="235019875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Tijdelijke aanduiding voor dia-afbeelding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1315" name="Tijdelijke aanduiding voor notiti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General Eisenhower gives the order of the day "Full victory - Nothing else" to paratroopers in England just before they board airplanes in the first D-Day assault.</a:t>
            </a:r>
            <a:endParaRPr lang="nl-NL" smtClean="0"/>
          </a:p>
        </p:txBody>
      </p:sp>
      <p:sp>
        <p:nvSpPr>
          <p:cNvPr id="138244" name="Tijdelijke aanduiding voor dianumm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B9941A8-9048-4928-BA00-22AEE9C987A6}" type="slidenum">
              <a:rPr lang="nl-NL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76</a:t>
            </a:fld>
            <a:endParaRPr lang="nl-NL" smtClean="0"/>
          </a:p>
        </p:txBody>
      </p:sp>
    </p:spTree>
    <p:extLst>
      <p:ext uri="{BB962C8B-B14F-4D97-AF65-F5344CB8AC3E}">
        <p14:creationId xmlns:p14="http://schemas.microsoft.com/office/powerpoint/2010/main" val="197103968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Tijdelijke aanduiding voor dia-afbeelding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1315" name="Tijdelijke aanduiding voor notiti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nl-NL" dirty="0" smtClean="0"/>
          </a:p>
        </p:txBody>
      </p:sp>
      <p:sp>
        <p:nvSpPr>
          <p:cNvPr id="138244" name="Tijdelijke aanduiding voor dianumm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B9941A8-9048-4928-BA00-22AEE9C987A6}" type="slidenum">
              <a:rPr lang="nl-NL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77</a:t>
            </a:fld>
            <a:endParaRPr lang="nl-NL" smtClean="0"/>
          </a:p>
        </p:txBody>
      </p:sp>
    </p:spTree>
    <p:extLst>
      <p:ext uri="{BB962C8B-B14F-4D97-AF65-F5344CB8AC3E}">
        <p14:creationId xmlns:p14="http://schemas.microsoft.com/office/powerpoint/2010/main" val="38383776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11F469-38A0-4756-AFAC-F7CDB2E1D1B2}" type="slidenum">
              <a:rPr lang="nl-NL" smtClean="0"/>
              <a:t>40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01060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Tijdelijke aanduiding voor dia-afbeelding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1315" name="Tijdelijke aanduiding voor notiti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nl-NL" dirty="0" smtClean="0"/>
          </a:p>
        </p:txBody>
      </p:sp>
      <p:sp>
        <p:nvSpPr>
          <p:cNvPr id="138244" name="Tijdelijke aanduiding voor dianumm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B9941A8-9048-4928-BA00-22AEE9C987A6}" type="slidenum">
              <a:rPr lang="nl-NL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83</a:t>
            </a:fld>
            <a:endParaRPr lang="nl-NL" smtClean="0"/>
          </a:p>
        </p:txBody>
      </p:sp>
    </p:spTree>
    <p:extLst>
      <p:ext uri="{BB962C8B-B14F-4D97-AF65-F5344CB8AC3E}">
        <p14:creationId xmlns:p14="http://schemas.microsoft.com/office/powerpoint/2010/main" val="88722052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Tijdelijke aanduiding voor dia-afbeelding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1315" name="Tijdelijke aanduiding voor notiti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nl-NL" dirty="0" smtClean="0"/>
          </a:p>
        </p:txBody>
      </p:sp>
      <p:sp>
        <p:nvSpPr>
          <p:cNvPr id="138244" name="Tijdelijke aanduiding voor dianumm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B9941A8-9048-4928-BA00-22AEE9C987A6}" type="slidenum">
              <a:rPr lang="nl-NL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84</a:t>
            </a:fld>
            <a:endParaRPr lang="nl-NL" smtClean="0"/>
          </a:p>
        </p:txBody>
      </p:sp>
    </p:spTree>
    <p:extLst>
      <p:ext uri="{BB962C8B-B14F-4D97-AF65-F5344CB8AC3E}">
        <p14:creationId xmlns:p14="http://schemas.microsoft.com/office/powerpoint/2010/main" val="124858977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Tijdelijke aanduiding voor dia-afbeelding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1315" name="Tijdelijke aanduiding voor notiti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nl-NL" dirty="0" smtClean="0"/>
          </a:p>
        </p:txBody>
      </p:sp>
      <p:sp>
        <p:nvSpPr>
          <p:cNvPr id="138244" name="Tijdelijke aanduiding voor dianumm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B9941A8-9048-4928-BA00-22AEE9C987A6}" type="slidenum">
              <a:rPr lang="nl-NL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85</a:t>
            </a:fld>
            <a:endParaRPr lang="nl-NL" smtClean="0"/>
          </a:p>
        </p:txBody>
      </p:sp>
    </p:spTree>
    <p:extLst>
      <p:ext uri="{BB962C8B-B14F-4D97-AF65-F5344CB8AC3E}">
        <p14:creationId xmlns:p14="http://schemas.microsoft.com/office/powerpoint/2010/main" val="239372423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Tijdelijke aanduiding voor dia-afbeelding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1315" name="Tijdelijke aanduiding voor notiti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nl-NL" dirty="0" smtClean="0"/>
          </a:p>
        </p:txBody>
      </p:sp>
      <p:sp>
        <p:nvSpPr>
          <p:cNvPr id="138244" name="Tijdelijke aanduiding voor dianumm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B9941A8-9048-4928-BA00-22AEE9C987A6}" type="slidenum">
              <a:rPr lang="nl-NL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86</a:t>
            </a:fld>
            <a:endParaRPr lang="nl-NL" smtClean="0"/>
          </a:p>
        </p:txBody>
      </p:sp>
    </p:spTree>
    <p:extLst>
      <p:ext uri="{BB962C8B-B14F-4D97-AF65-F5344CB8AC3E}">
        <p14:creationId xmlns:p14="http://schemas.microsoft.com/office/powerpoint/2010/main" val="33237757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Tijdelijke aanduiding voor dia-afbeelding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1315" name="Tijdelijke aanduiding voor notiti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General Eisenhower gives the order of the day "Full victory - Nothing else" to paratroopers in England just before they board airplanes in the first D-Day assault.</a:t>
            </a:r>
            <a:endParaRPr lang="nl-NL" smtClean="0"/>
          </a:p>
        </p:txBody>
      </p:sp>
      <p:sp>
        <p:nvSpPr>
          <p:cNvPr id="138244" name="Tijdelijke aanduiding voor dianumm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B9941A8-9048-4928-BA00-22AEE9C987A6}" type="slidenum">
              <a:rPr lang="nl-NL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87</a:t>
            </a:fld>
            <a:endParaRPr lang="nl-NL" smtClean="0"/>
          </a:p>
        </p:txBody>
      </p:sp>
    </p:spTree>
    <p:extLst>
      <p:ext uri="{BB962C8B-B14F-4D97-AF65-F5344CB8AC3E}">
        <p14:creationId xmlns:p14="http://schemas.microsoft.com/office/powerpoint/2010/main" val="324189441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Tijdelijke aanduiding voor dia-afbeelding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1315" name="Tijdelijke aanduiding voor notiti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General Eisenhower gives the order of the day "Full victory - Nothing else" to paratroopers in England just before they board airplanes in the first D-Day assault.</a:t>
            </a:r>
            <a:endParaRPr lang="nl-NL" smtClean="0"/>
          </a:p>
        </p:txBody>
      </p:sp>
      <p:sp>
        <p:nvSpPr>
          <p:cNvPr id="138244" name="Tijdelijke aanduiding voor dianumm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B9941A8-9048-4928-BA00-22AEE9C987A6}" type="slidenum">
              <a:rPr lang="nl-NL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88</a:t>
            </a:fld>
            <a:endParaRPr lang="nl-NL" smtClean="0"/>
          </a:p>
        </p:txBody>
      </p:sp>
    </p:spTree>
    <p:extLst>
      <p:ext uri="{BB962C8B-B14F-4D97-AF65-F5344CB8AC3E}">
        <p14:creationId xmlns:p14="http://schemas.microsoft.com/office/powerpoint/2010/main" val="224742965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Tijdelijke aanduiding voor dia-afbeelding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1315" name="Tijdelijke aanduiding voor notiti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General Eisenhower gives the order of the day "Full victory - Nothing else" to paratroopers in England just before they board airplanes in the first D-Day assault.</a:t>
            </a:r>
            <a:endParaRPr lang="nl-NL" smtClean="0"/>
          </a:p>
        </p:txBody>
      </p:sp>
      <p:sp>
        <p:nvSpPr>
          <p:cNvPr id="138244" name="Tijdelijke aanduiding voor dianumm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B9941A8-9048-4928-BA00-22AEE9C987A6}" type="slidenum">
              <a:rPr lang="nl-NL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89</a:t>
            </a:fld>
            <a:endParaRPr lang="nl-NL" smtClean="0"/>
          </a:p>
        </p:txBody>
      </p:sp>
    </p:spTree>
    <p:extLst>
      <p:ext uri="{BB962C8B-B14F-4D97-AF65-F5344CB8AC3E}">
        <p14:creationId xmlns:p14="http://schemas.microsoft.com/office/powerpoint/2010/main" val="278343741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Tijdelijke aanduiding voor dia-afbeelding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1315" name="Tijdelijke aanduiding voor notiti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General Eisenhower gives the order of the day "Full victory - Nothing else" to paratroopers in England just before they board airplanes in the first D-Day assault.</a:t>
            </a:r>
            <a:endParaRPr lang="nl-NL" smtClean="0"/>
          </a:p>
        </p:txBody>
      </p:sp>
      <p:sp>
        <p:nvSpPr>
          <p:cNvPr id="138244" name="Tijdelijke aanduiding voor dianumm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B9941A8-9048-4928-BA00-22AEE9C987A6}" type="slidenum">
              <a:rPr lang="nl-NL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90</a:t>
            </a:fld>
            <a:endParaRPr lang="nl-NL" smtClean="0"/>
          </a:p>
        </p:txBody>
      </p:sp>
    </p:spTree>
    <p:extLst>
      <p:ext uri="{BB962C8B-B14F-4D97-AF65-F5344CB8AC3E}">
        <p14:creationId xmlns:p14="http://schemas.microsoft.com/office/powerpoint/2010/main" val="345666362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Tijdelijke aanduiding voor dia-afbeelding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1315" name="Tijdelijke aanduiding voor notiti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nl-NL" dirty="0" smtClean="0"/>
          </a:p>
        </p:txBody>
      </p:sp>
      <p:sp>
        <p:nvSpPr>
          <p:cNvPr id="138244" name="Tijdelijke aanduiding voor dianumm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B9941A8-9048-4928-BA00-22AEE9C987A6}" type="slidenum">
              <a:rPr lang="nl-NL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91</a:t>
            </a:fld>
            <a:endParaRPr lang="nl-NL" smtClean="0"/>
          </a:p>
        </p:txBody>
      </p:sp>
    </p:spTree>
    <p:extLst>
      <p:ext uri="{BB962C8B-B14F-4D97-AF65-F5344CB8AC3E}">
        <p14:creationId xmlns:p14="http://schemas.microsoft.com/office/powerpoint/2010/main" val="168003699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Tijdelijke aanduiding voor dia-afbeelding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1315" name="Tijdelijke aanduiding voor notiti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General Eisenhower gives the order of the day "Full victory - Nothing else" to paratroopers in England just before they board airplanes in the first D-Day assault.</a:t>
            </a:r>
            <a:endParaRPr lang="nl-NL" smtClean="0"/>
          </a:p>
        </p:txBody>
      </p:sp>
      <p:sp>
        <p:nvSpPr>
          <p:cNvPr id="138244" name="Tijdelijke aanduiding voor dianumm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B9941A8-9048-4928-BA00-22AEE9C987A6}" type="slidenum">
              <a:rPr lang="nl-NL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92</a:t>
            </a:fld>
            <a:endParaRPr lang="nl-NL" smtClean="0"/>
          </a:p>
        </p:txBody>
      </p:sp>
    </p:spTree>
    <p:extLst>
      <p:ext uri="{BB962C8B-B14F-4D97-AF65-F5344CB8AC3E}">
        <p14:creationId xmlns:p14="http://schemas.microsoft.com/office/powerpoint/2010/main" val="16557449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Tijdelijke aanduiding voor dia-afbeelding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1315" name="Tijdelijke aanduiding voor notiti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General Eisenhower gives the order of the day "Full victory - Nothing else" to paratroopers in England just before they board airplanes in the first D-Day assault.</a:t>
            </a:r>
            <a:endParaRPr lang="nl-NL" smtClean="0"/>
          </a:p>
        </p:txBody>
      </p:sp>
      <p:sp>
        <p:nvSpPr>
          <p:cNvPr id="138244" name="Tijdelijke aanduiding voor dianumm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B9941A8-9048-4928-BA00-22AEE9C987A6}" type="slidenum">
              <a:rPr lang="nl-NL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47</a:t>
            </a:fld>
            <a:endParaRPr lang="nl-NL" smtClean="0"/>
          </a:p>
        </p:txBody>
      </p:sp>
    </p:spTree>
    <p:extLst>
      <p:ext uri="{BB962C8B-B14F-4D97-AF65-F5344CB8AC3E}">
        <p14:creationId xmlns:p14="http://schemas.microsoft.com/office/powerpoint/2010/main" val="400258201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Tijdelijke aanduiding voor dia-afbeelding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1315" name="Tijdelijke aanduiding voor notiti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General Eisenhower gives the order of the day "Full victory - Nothing else" to paratroopers in England just before they board airplanes in the first D-Day assault.</a:t>
            </a:r>
            <a:endParaRPr lang="nl-NL" smtClean="0"/>
          </a:p>
        </p:txBody>
      </p:sp>
      <p:sp>
        <p:nvSpPr>
          <p:cNvPr id="138244" name="Tijdelijke aanduiding voor dianumm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B9941A8-9048-4928-BA00-22AEE9C987A6}" type="slidenum">
              <a:rPr lang="nl-NL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93</a:t>
            </a:fld>
            <a:endParaRPr lang="nl-NL" smtClean="0"/>
          </a:p>
        </p:txBody>
      </p:sp>
    </p:spTree>
    <p:extLst>
      <p:ext uri="{BB962C8B-B14F-4D97-AF65-F5344CB8AC3E}">
        <p14:creationId xmlns:p14="http://schemas.microsoft.com/office/powerpoint/2010/main" val="306748015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Tijdelijke aanduiding voor dia-afbeelding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1315" name="Tijdelijke aanduiding voor notiti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General Eisenhower gives the order of the day "Full victory - Nothing else" to paratroopers in England just before they board airplanes in the first D-Day assault.</a:t>
            </a:r>
            <a:endParaRPr lang="nl-NL" smtClean="0"/>
          </a:p>
        </p:txBody>
      </p:sp>
      <p:sp>
        <p:nvSpPr>
          <p:cNvPr id="138244" name="Tijdelijke aanduiding voor dianumm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B9941A8-9048-4928-BA00-22AEE9C987A6}" type="slidenum">
              <a:rPr lang="nl-NL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94</a:t>
            </a:fld>
            <a:endParaRPr lang="nl-NL" smtClean="0"/>
          </a:p>
        </p:txBody>
      </p:sp>
    </p:spTree>
    <p:extLst>
      <p:ext uri="{BB962C8B-B14F-4D97-AF65-F5344CB8AC3E}">
        <p14:creationId xmlns:p14="http://schemas.microsoft.com/office/powerpoint/2010/main" val="313368507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Tijdelijke aanduiding voor dia-afbeelding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1315" name="Tijdelijke aanduiding voor notiti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General Eisenhower gives the order of the day "Full victory - Nothing else" to paratroopers in England just before they board airplanes in the first D-Day assault.</a:t>
            </a:r>
            <a:endParaRPr lang="nl-NL" smtClean="0"/>
          </a:p>
        </p:txBody>
      </p:sp>
      <p:sp>
        <p:nvSpPr>
          <p:cNvPr id="138244" name="Tijdelijke aanduiding voor dianumm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B9941A8-9048-4928-BA00-22AEE9C987A6}" type="slidenum">
              <a:rPr lang="nl-NL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95</a:t>
            </a:fld>
            <a:endParaRPr lang="nl-NL" smtClean="0"/>
          </a:p>
        </p:txBody>
      </p:sp>
    </p:spTree>
    <p:extLst>
      <p:ext uri="{BB962C8B-B14F-4D97-AF65-F5344CB8AC3E}">
        <p14:creationId xmlns:p14="http://schemas.microsoft.com/office/powerpoint/2010/main" val="146534632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Tijdelijke aanduiding voor dia-afbeelding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1315" name="Tijdelijke aanduiding voor notiti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General Eisenhower gives the order of the day "Full victory - Nothing else" to paratroopers in England just before they board airplanes in the first D-Day assault.</a:t>
            </a:r>
            <a:endParaRPr lang="nl-NL" smtClean="0"/>
          </a:p>
        </p:txBody>
      </p:sp>
      <p:sp>
        <p:nvSpPr>
          <p:cNvPr id="138244" name="Tijdelijke aanduiding voor dianumm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B9941A8-9048-4928-BA00-22AEE9C987A6}" type="slidenum">
              <a:rPr lang="nl-NL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96</a:t>
            </a:fld>
            <a:endParaRPr lang="nl-NL" smtClean="0"/>
          </a:p>
        </p:txBody>
      </p:sp>
    </p:spTree>
    <p:extLst>
      <p:ext uri="{BB962C8B-B14F-4D97-AF65-F5344CB8AC3E}">
        <p14:creationId xmlns:p14="http://schemas.microsoft.com/office/powerpoint/2010/main" val="336675811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Tijdelijke aanduiding voor dia-afbeelding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1315" name="Tijdelijke aanduiding voor notiti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General Eisenhower gives the order of the day "Full victory - Nothing else" to paratroopers in England just before they board airplanes in the first D-Day assault.</a:t>
            </a:r>
            <a:endParaRPr lang="nl-NL" smtClean="0"/>
          </a:p>
        </p:txBody>
      </p:sp>
      <p:sp>
        <p:nvSpPr>
          <p:cNvPr id="138244" name="Tijdelijke aanduiding voor dianumm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B9941A8-9048-4928-BA00-22AEE9C987A6}" type="slidenum">
              <a:rPr lang="nl-NL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97</a:t>
            </a:fld>
            <a:endParaRPr lang="nl-NL" smtClean="0"/>
          </a:p>
        </p:txBody>
      </p:sp>
    </p:spTree>
    <p:extLst>
      <p:ext uri="{BB962C8B-B14F-4D97-AF65-F5344CB8AC3E}">
        <p14:creationId xmlns:p14="http://schemas.microsoft.com/office/powerpoint/2010/main" val="273189223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Tijdelijke aanduiding voor dia-afbeelding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1315" name="Tijdelijke aanduiding voor notiti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General Eisenhower gives the order of the day "Full victory - Nothing else" to paratroopers in England just before they board airplanes in the first D-Day assault.</a:t>
            </a:r>
            <a:endParaRPr lang="nl-NL" smtClean="0"/>
          </a:p>
        </p:txBody>
      </p:sp>
      <p:sp>
        <p:nvSpPr>
          <p:cNvPr id="138244" name="Tijdelijke aanduiding voor dianumm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B9941A8-9048-4928-BA00-22AEE9C987A6}" type="slidenum">
              <a:rPr lang="nl-NL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98</a:t>
            </a:fld>
            <a:endParaRPr lang="nl-NL" smtClean="0"/>
          </a:p>
        </p:txBody>
      </p:sp>
    </p:spTree>
    <p:extLst>
      <p:ext uri="{BB962C8B-B14F-4D97-AF65-F5344CB8AC3E}">
        <p14:creationId xmlns:p14="http://schemas.microsoft.com/office/powerpoint/2010/main" val="27861126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Tijdelijke aanduiding voor dia-afbeelding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1315" name="Tijdelijke aanduiding voor notiti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General Eisenhower gives the order of the day "Full victory - Nothing else" to paratroopers in England just before they board airplanes in the first D-Day assault.</a:t>
            </a:r>
            <a:endParaRPr lang="nl-NL" smtClean="0"/>
          </a:p>
        </p:txBody>
      </p:sp>
      <p:sp>
        <p:nvSpPr>
          <p:cNvPr id="138244" name="Tijdelijke aanduiding voor dianumm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B9941A8-9048-4928-BA00-22AEE9C987A6}" type="slidenum">
              <a:rPr lang="nl-NL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99</a:t>
            </a:fld>
            <a:endParaRPr lang="nl-NL" smtClean="0"/>
          </a:p>
        </p:txBody>
      </p:sp>
    </p:spTree>
    <p:extLst>
      <p:ext uri="{BB962C8B-B14F-4D97-AF65-F5344CB8AC3E}">
        <p14:creationId xmlns:p14="http://schemas.microsoft.com/office/powerpoint/2010/main" val="311271532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Tijdelijke aanduiding voor dia-afbeelding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1315" name="Tijdelijke aanduiding voor notiti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General Eisenhower gives the order of the day "Full victory - Nothing else" to paratroopers in England just before they board airplanes in the first D-Day assault.</a:t>
            </a:r>
            <a:endParaRPr lang="nl-NL" smtClean="0"/>
          </a:p>
        </p:txBody>
      </p:sp>
      <p:sp>
        <p:nvSpPr>
          <p:cNvPr id="138244" name="Tijdelijke aanduiding voor dianumm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B9941A8-9048-4928-BA00-22AEE9C987A6}" type="slidenum">
              <a:rPr lang="nl-NL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100</a:t>
            </a:fld>
            <a:endParaRPr lang="nl-NL" smtClean="0"/>
          </a:p>
        </p:txBody>
      </p:sp>
    </p:spTree>
    <p:extLst>
      <p:ext uri="{BB962C8B-B14F-4D97-AF65-F5344CB8AC3E}">
        <p14:creationId xmlns:p14="http://schemas.microsoft.com/office/powerpoint/2010/main" val="346589199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Tijdelijke aanduiding voor dia-afbeelding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1315" name="Tijdelijke aanduiding voor notiti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General Eisenhower gives the order of the day "Full victory - Nothing else" to paratroopers in England just before they board airplanes in the first D-Day assault.</a:t>
            </a:r>
            <a:endParaRPr lang="nl-NL" smtClean="0"/>
          </a:p>
        </p:txBody>
      </p:sp>
      <p:sp>
        <p:nvSpPr>
          <p:cNvPr id="138244" name="Tijdelijke aanduiding voor dianumm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B9941A8-9048-4928-BA00-22AEE9C987A6}" type="slidenum">
              <a:rPr lang="nl-NL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101</a:t>
            </a:fld>
            <a:endParaRPr lang="nl-NL" smtClean="0"/>
          </a:p>
        </p:txBody>
      </p:sp>
    </p:spTree>
    <p:extLst>
      <p:ext uri="{BB962C8B-B14F-4D97-AF65-F5344CB8AC3E}">
        <p14:creationId xmlns:p14="http://schemas.microsoft.com/office/powerpoint/2010/main" val="346589199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Tijdelijke aanduiding voor dia-afbeelding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1315" name="Tijdelijke aanduiding voor notiti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General Eisenhower gives the order of the day "Full victory - Nothing else" to paratroopers in England just before they board airplanes in the first D-Day assault.</a:t>
            </a:r>
            <a:endParaRPr lang="nl-NL" smtClean="0"/>
          </a:p>
        </p:txBody>
      </p:sp>
      <p:sp>
        <p:nvSpPr>
          <p:cNvPr id="138244" name="Tijdelijke aanduiding voor dianumm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B9941A8-9048-4928-BA00-22AEE9C987A6}" type="slidenum">
              <a:rPr lang="nl-NL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102</a:t>
            </a:fld>
            <a:endParaRPr lang="nl-NL" smtClean="0"/>
          </a:p>
        </p:txBody>
      </p:sp>
    </p:spTree>
    <p:extLst>
      <p:ext uri="{BB962C8B-B14F-4D97-AF65-F5344CB8AC3E}">
        <p14:creationId xmlns:p14="http://schemas.microsoft.com/office/powerpoint/2010/main" val="34658919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Tijdelijke aanduiding voor dia-afbeelding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1315" name="Tijdelijke aanduiding voor notiti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nl-NL" dirty="0" smtClean="0"/>
          </a:p>
        </p:txBody>
      </p:sp>
      <p:sp>
        <p:nvSpPr>
          <p:cNvPr id="138244" name="Tijdelijke aanduiding voor dianumm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B9941A8-9048-4928-BA00-22AEE9C987A6}" type="slidenum">
              <a:rPr lang="nl-NL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48</a:t>
            </a:fld>
            <a:endParaRPr lang="nl-NL" smtClean="0"/>
          </a:p>
        </p:txBody>
      </p:sp>
    </p:spTree>
    <p:extLst>
      <p:ext uri="{BB962C8B-B14F-4D97-AF65-F5344CB8AC3E}">
        <p14:creationId xmlns:p14="http://schemas.microsoft.com/office/powerpoint/2010/main" val="324850612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Tijdelijke aanduiding voor dia-afbeelding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1315" name="Tijdelijke aanduiding voor notiti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General Eisenhower gives the order of the day "Full victory - Nothing else" to paratroopers in England just before they board airplanes in the first D-Day assault.</a:t>
            </a:r>
            <a:endParaRPr lang="nl-NL" smtClean="0"/>
          </a:p>
        </p:txBody>
      </p:sp>
      <p:sp>
        <p:nvSpPr>
          <p:cNvPr id="138244" name="Tijdelijke aanduiding voor dianumm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B9941A8-9048-4928-BA00-22AEE9C987A6}" type="slidenum">
              <a:rPr lang="nl-NL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103</a:t>
            </a:fld>
            <a:endParaRPr lang="nl-NL" smtClean="0"/>
          </a:p>
        </p:txBody>
      </p:sp>
    </p:spTree>
    <p:extLst>
      <p:ext uri="{BB962C8B-B14F-4D97-AF65-F5344CB8AC3E}">
        <p14:creationId xmlns:p14="http://schemas.microsoft.com/office/powerpoint/2010/main" val="346589199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Tijdelijke aanduiding voor dia-afbeelding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1315" name="Tijdelijke aanduiding voor notiti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General Eisenhower gives the order of the day "Full victory - Nothing else" to paratroopers in England just before they board airplanes in the first D-Day assault.</a:t>
            </a:r>
            <a:endParaRPr lang="nl-NL" smtClean="0"/>
          </a:p>
        </p:txBody>
      </p:sp>
      <p:sp>
        <p:nvSpPr>
          <p:cNvPr id="138244" name="Tijdelijke aanduiding voor dianumm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B9941A8-9048-4928-BA00-22AEE9C987A6}" type="slidenum">
              <a:rPr lang="nl-NL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104</a:t>
            </a:fld>
            <a:endParaRPr lang="nl-NL" smtClean="0"/>
          </a:p>
        </p:txBody>
      </p:sp>
    </p:spTree>
    <p:extLst>
      <p:ext uri="{BB962C8B-B14F-4D97-AF65-F5344CB8AC3E}">
        <p14:creationId xmlns:p14="http://schemas.microsoft.com/office/powerpoint/2010/main" val="346589199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Tijdelijke aanduiding voor dia-afbeelding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1315" name="Tijdelijke aanduiding voor notiti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General Eisenhower gives the order of the day "Full victory - Nothing else" to paratroopers in England just before they board airplanes in the first D-Day assault.</a:t>
            </a:r>
            <a:endParaRPr lang="nl-NL" smtClean="0"/>
          </a:p>
        </p:txBody>
      </p:sp>
      <p:sp>
        <p:nvSpPr>
          <p:cNvPr id="138244" name="Tijdelijke aanduiding voor dianumm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B9941A8-9048-4928-BA00-22AEE9C987A6}" type="slidenum">
              <a:rPr lang="nl-NL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105</a:t>
            </a:fld>
            <a:endParaRPr lang="nl-NL" smtClean="0"/>
          </a:p>
        </p:txBody>
      </p:sp>
    </p:spTree>
    <p:extLst>
      <p:ext uri="{BB962C8B-B14F-4D97-AF65-F5344CB8AC3E}">
        <p14:creationId xmlns:p14="http://schemas.microsoft.com/office/powerpoint/2010/main" val="346589199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Tijdelijke aanduiding voor dia-afbeelding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1315" name="Tijdelijke aanduiding voor notiti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General Eisenhower gives the order of the day "Full victory - Nothing else" to paratroopers in England just before they board airplanes in the first D-Day assault.</a:t>
            </a:r>
            <a:endParaRPr lang="nl-NL" smtClean="0"/>
          </a:p>
        </p:txBody>
      </p:sp>
      <p:sp>
        <p:nvSpPr>
          <p:cNvPr id="138244" name="Tijdelijke aanduiding voor dianumm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B9941A8-9048-4928-BA00-22AEE9C987A6}" type="slidenum">
              <a:rPr lang="nl-NL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106</a:t>
            </a:fld>
            <a:endParaRPr lang="nl-NL" smtClean="0"/>
          </a:p>
        </p:txBody>
      </p:sp>
    </p:spTree>
    <p:extLst>
      <p:ext uri="{BB962C8B-B14F-4D97-AF65-F5344CB8AC3E}">
        <p14:creationId xmlns:p14="http://schemas.microsoft.com/office/powerpoint/2010/main" val="346589199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Tijdelijke aanduiding voor dia-afbeelding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1315" name="Tijdelijke aanduiding voor notiti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General Eisenhower gives the order of the day "Full victory - Nothing else" to paratroopers in England just before they board airplanes in the first D-Day assault.</a:t>
            </a:r>
            <a:endParaRPr lang="nl-NL" smtClean="0"/>
          </a:p>
        </p:txBody>
      </p:sp>
      <p:sp>
        <p:nvSpPr>
          <p:cNvPr id="138244" name="Tijdelijke aanduiding voor dianumm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B9941A8-9048-4928-BA00-22AEE9C987A6}" type="slidenum">
              <a:rPr lang="nl-NL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107</a:t>
            </a:fld>
            <a:endParaRPr lang="nl-NL" smtClean="0"/>
          </a:p>
        </p:txBody>
      </p:sp>
    </p:spTree>
    <p:extLst>
      <p:ext uri="{BB962C8B-B14F-4D97-AF65-F5344CB8AC3E}">
        <p14:creationId xmlns:p14="http://schemas.microsoft.com/office/powerpoint/2010/main" val="346589199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Tijdelijke aanduiding voor dia-afbeelding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1315" name="Tijdelijke aanduiding voor notiti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General Eisenhower gives the order of the day "Full victory - Nothing else" to paratroopers in England just before they board airplanes in the first D-Day assault.</a:t>
            </a:r>
            <a:endParaRPr lang="nl-NL" smtClean="0"/>
          </a:p>
        </p:txBody>
      </p:sp>
      <p:sp>
        <p:nvSpPr>
          <p:cNvPr id="138244" name="Tijdelijke aanduiding voor dianumm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B9941A8-9048-4928-BA00-22AEE9C987A6}" type="slidenum">
              <a:rPr lang="nl-NL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108</a:t>
            </a:fld>
            <a:endParaRPr lang="nl-NL" smtClean="0"/>
          </a:p>
        </p:txBody>
      </p:sp>
    </p:spTree>
    <p:extLst>
      <p:ext uri="{BB962C8B-B14F-4D97-AF65-F5344CB8AC3E}">
        <p14:creationId xmlns:p14="http://schemas.microsoft.com/office/powerpoint/2010/main" val="34658919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Tijdelijke aanduiding voor dia-afbeelding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1315" name="Tijdelijke aanduiding voor notiti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nl-NL" dirty="0" smtClean="0"/>
          </a:p>
        </p:txBody>
      </p:sp>
      <p:sp>
        <p:nvSpPr>
          <p:cNvPr id="138244" name="Tijdelijke aanduiding voor dianumm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B9941A8-9048-4928-BA00-22AEE9C987A6}" type="slidenum">
              <a:rPr lang="nl-NL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49</a:t>
            </a:fld>
            <a:endParaRPr lang="nl-NL" smtClean="0"/>
          </a:p>
        </p:txBody>
      </p:sp>
    </p:spTree>
    <p:extLst>
      <p:ext uri="{BB962C8B-B14F-4D97-AF65-F5344CB8AC3E}">
        <p14:creationId xmlns:p14="http://schemas.microsoft.com/office/powerpoint/2010/main" val="5757414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Tijdelijke aanduiding voor dia-afbeelding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1315" name="Tijdelijke aanduiding voor notiti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nl-NL" dirty="0" smtClean="0"/>
          </a:p>
        </p:txBody>
      </p:sp>
      <p:sp>
        <p:nvSpPr>
          <p:cNvPr id="138244" name="Tijdelijke aanduiding voor dianumm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B9941A8-9048-4928-BA00-22AEE9C987A6}" type="slidenum">
              <a:rPr lang="nl-NL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50</a:t>
            </a:fld>
            <a:endParaRPr lang="nl-NL" smtClean="0"/>
          </a:p>
        </p:txBody>
      </p:sp>
    </p:spTree>
    <p:extLst>
      <p:ext uri="{BB962C8B-B14F-4D97-AF65-F5344CB8AC3E}">
        <p14:creationId xmlns:p14="http://schemas.microsoft.com/office/powerpoint/2010/main" val="9847614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Tijdelijke aanduiding voor dia-afbeelding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1315" name="Tijdelijke aanduiding voor notiti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nl-NL" dirty="0" smtClean="0"/>
          </a:p>
        </p:txBody>
      </p:sp>
      <p:sp>
        <p:nvSpPr>
          <p:cNvPr id="138244" name="Tijdelijke aanduiding voor dianumm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B9941A8-9048-4928-BA00-22AEE9C987A6}" type="slidenum">
              <a:rPr lang="nl-NL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51</a:t>
            </a:fld>
            <a:endParaRPr lang="nl-NL" smtClean="0"/>
          </a:p>
        </p:txBody>
      </p:sp>
    </p:spTree>
    <p:extLst>
      <p:ext uri="{BB962C8B-B14F-4D97-AF65-F5344CB8AC3E}">
        <p14:creationId xmlns:p14="http://schemas.microsoft.com/office/powerpoint/2010/main" val="36261399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Tijdelijke aanduiding voor dia-afbeelding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1315" name="Tijdelijke aanduiding voor notiti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nl-NL" dirty="0" smtClean="0"/>
          </a:p>
        </p:txBody>
      </p:sp>
      <p:sp>
        <p:nvSpPr>
          <p:cNvPr id="138244" name="Tijdelijke aanduiding voor dianumm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B9941A8-9048-4928-BA00-22AEE9C987A6}" type="slidenum">
              <a:rPr lang="nl-NL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52</a:t>
            </a:fld>
            <a:endParaRPr lang="nl-NL" smtClean="0"/>
          </a:p>
        </p:txBody>
      </p:sp>
    </p:spTree>
    <p:extLst>
      <p:ext uri="{BB962C8B-B14F-4D97-AF65-F5344CB8AC3E}">
        <p14:creationId xmlns:p14="http://schemas.microsoft.com/office/powerpoint/2010/main" val="16776075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smtClean="0"/>
              <a:t>Klik om de ondertitelstijl van het model te bewerken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9D3E5-CFD1-49B9-9A04-3CFE71759A43}" type="datetimeFigureOut">
              <a:rPr lang="nl-NL" smtClean="0"/>
              <a:t>18-3-2015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4F7147-9AE8-42EB-9A9E-6E77A5B639B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292651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9D3E5-CFD1-49B9-9A04-3CFE71759A43}" type="datetimeFigureOut">
              <a:rPr lang="nl-NL" smtClean="0"/>
              <a:t>18-3-2015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4F7147-9AE8-42EB-9A9E-6E77A5B639B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89428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9D3E5-CFD1-49B9-9A04-3CFE71759A43}" type="datetimeFigureOut">
              <a:rPr lang="nl-NL" smtClean="0"/>
              <a:t>18-3-2015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4F7147-9AE8-42EB-9A9E-6E77A5B639B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072632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9D3E5-CFD1-49B9-9A04-3CFE71759A43}" type="datetimeFigureOut">
              <a:rPr lang="nl-NL" smtClean="0"/>
              <a:t>18-3-2015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4F7147-9AE8-42EB-9A9E-6E77A5B639B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411418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9D3E5-CFD1-49B9-9A04-3CFE71759A43}" type="datetimeFigureOut">
              <a:rPr lang="nl-NL" smtClean="0"/>
              <a:t>18-3-2015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4F7147-9AE8-42EB-9A9E-6E77A5B639B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634795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9D3E5-CFD1-49B9-9A04-3CFE71759A43}" type="datetimeFigureOut">
              <a:rPr lang="nl-NL" smtClean="0"/>
              <a:t>18-3-2015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4F7147-9AE8-42EB-9A9E-6E77A5B639B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265331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9D3E5-CFD1-49B9-9A04-3CFE71759A43}" type="datetimeFigureOut">
              <a:rPr lang="nl-NL" smtClean="0"/>
              <a:t>18-3-2015</a:t>
            </a:fld>
            <a:endParaRPr lang="nl-NL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4F7147-9AE8-42EB-9A9E-6E77A5B639B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529957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9D3E5-CFD1-49B9-9A04-3CFE71759A43}" type="datetimeFigureOut">
              <a:rPr lang="nl-NL" smtClean="0"/>
              <a:t>18-3-2015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4F7147-9AE8-42EB-9A9E-6E77A5B639B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660473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9D3E5-CFD1-49B9-9A04-3CFE71759A43}" type="datetimeFigureOut">
              <a:rPr lang="nl-NL" smtClean="0"/>
              <a:t>18-3-2015</a:t>
            </a:fld>
            <a:endParaRPr lang="nl-NL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4F7147-9AE8-42EB-9A9E-6E77A5B639B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184565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9D3E5-CFD1-49B9-9A04-3CFE71759A43}" type="datetimeFigureOut">
              <a:rPr lang="nl-NL" smtClean="0"/>
              <a:t>18-3-2015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4F7147-9AE8-42EB-9A9E-6E77A5B639B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507941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9D3E5-CFD1-49B9-9A04-3CFE71759A43}" type="datetimeFigureOut">
              <a:rPr lang="nl-NL" smtClean="0"/>
              <a:t>18-3-2015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4F7147-9AE8-42EB-9A9E-6E77A5B639B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318880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A9D3E5-CFD1-49B9-9A04-3CFE71759A43}" type="datetimeFigureOut">
              <a:rPr lang="nl-NL" smtClean="0"/>
              <a:t>18-3-2015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4F7147-9AE8-42EB-9A9E-6E77A5B639B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146352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wmf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wmf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7.jpeg"/><Relationship Id="rId4" Type="http://schemas.openxmlformats.org/officeDocument/2006/relationships/image" Target="../media/image8.wmf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wmf"/><Relationship Id="rId4" Type="http://schemas.openxmlformats.org/officeDocument/2006/relationships/image" Target="../media/image128.jpe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129.jpe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wmf"/><Relationship Id="rId4" Type="http://schemas.openxmlformats.org/officeDocument/2006/relationships/image" Target="../media/image130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131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2.jpeg"/><Relationship Id="rId4" Type="http://schemas.openxmlformats.org/officeDocument/2006/relationships/image" Target="../media/image8.wmf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wmf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jpeg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6" Type="http://schemas.openxmlformats.org/officeDocument/2006/relationships/image" Target="../media/image19.jpeg"/><Relationship Id="rId5" Type="http://schemas.openxmlformats.org/officeDocument/2006/relationships/image" Target="../media/image18.gif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24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wm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://www.google.nl/url?sa=i&amp;rct=j&amp;q=&amp;esrc=s&amp;frm=1&amp;source=images&amp;cd=&amp;cad=rja&amp;uact=8&amp;ved=0CAcQjRw&amp;url=http://www.nww2m.com/tag/sonar/&amp;ei=YPbJVIiFEof2OrmVgPgI&amp;bvm=bv.84607526,d.ZWU&amp;psig=AFQjCNFYEz_mvhFRenHJtSEBMmfsOmi6kw&amp;ust=1422608335070705" TargetMode="External"/><Relationship Id="rId3" Type="http://schemas.openxmlformats.org/officeDocument/2006/relationships/image" Target="../media/image1.jpeg"/><Relationship Id="rId7" Type="http://schemas.openxmlformats.org/officeDocument/2006/relationships/image" Target="../media/image28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google.nl/url?sa=i&amp;rct=j&amp;q=&amp;esrc=s&amp;frm=1&amp;source=images&amp;cd=&amp;cad=rja&amp;uact=8&amp;ved=0CAcQjRw&amp;url=http://www.nww2m.com/tag/sonar/&amp;ei=cvbJVLT_IYT1OJLJgcAJ&amp;bvm=bv.84607526,d.ZWU&amp;psig=AFQjCNFYEz_mvhFRenHJtSEBMmfsOmi6kw&amp;ust=1422608335070705" TargetMode="External"/><Relationship Id="rId5" Type="http://schemas.openxmlformats.org/officeDocument/2006/relationships/image" Target="../media/image27.gif"/><Relationship Id="rId10" Type="http://schemas.openxmlformats.org/officeDocument/2006/relationships/image" Target="../media/image8.wmf"/><Relationship Id="rId4" Type="http://schemas.openxmlformats.org/officeDocument/2006/relationships/hyperlink" Target="//upload.wikimedia.org/wikipedia/commons/0/07/Radarops.gif" TargetMode="External"/><Relationship Id="rId9" Type="http://schemas.openxmlformats.org/officeDocument/2006/relationships/image" Target="../media/image29.gi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33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wmf"/><Relationship Id="rId5" Type="http://schemas.openxmlformats.org/officeDocument/2006/relationships/image" Target="../media/image36.png"/><Relationship Id="rId4" Type="http://schemas.openxmlformats.org/officeDocument/2006/relationships/image" Target="../media/image35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7" Type="http://schemas.openxmlformats.org/officeDocument/2006/relationships/image" Target="../media/image8.wmf"/><Relationship Id="rId2" Type="http://schemas.openxmlformats.org/officeDocument/2006/relationships/hyperlink" Target="//upload.wikimedia.org/wikipedia/commons/5/52/Dutch_defense_lines_-_ln-en.jpg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jpeg"/><Relationship Id="rId5" Type="http://schemas.openxmlformats.org/officeDocument/2006/relationships/image" Target="../media/image38.jpeg"/><Relationship Id="rId4" Type="http://schemas.openxmlformats.org/officeDocument/2006/relationships/hyperlink" Target="//upload.wikimedia.org/wikipedia/commons/4/42/Mobilisatie_1939_Dutch_soldiers_on_guard.jpg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upload.wikimedia.org/wikipedia/commons/0/0a/Peel-Raamstelling_the_Netherlands.jpg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40.jpeg"/><Relationship Id="rId4" Type="http://schemas.openxmlformats.org/officeDocument/2006/relationships/image" Target="../media/image39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//upload.wikimedia.org/wikipedia/commons/1/19/Rotterdam.jpg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wmf"/><Relationship Id="rId5" Type="http://schemas.openxmlformats.org/officeDocument/2006/relationships/image" Target="../media/image42.jpeg"/><Relationship Id="rId4" Type="http://schemas.openxmlformats.org/officeDocument/2006/relationships/image" Target="../media/image41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hyperlink" Target="//upload.wikimedia.org/wikipedia/commons/9/9a/Bundesarchiv_Bild_146-1984-021-17,_Rotterdam,_Kapitulation.jpg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wmf"/><Relationship Id="rId4" Type="http://schemas.openxmlformats.org/officeDocument/2006/relationships/image" Target="../media/image1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wmf"/><Relationship Id="rId5" Type="http://schemas.openxmlformats.org/officeDocument/2006/relationships/image" Target="../media/image45.jpeg"/><Relationship Id="rId4" Type="http://schemas.openxmlformats.org/officeDocument/2006/relationships/hyperlink" Target="//upload.wikimedia.org/wikipedia/commons/d/d6/Boulton_Paul_Defiant.jpg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wmf"/><Relationship Id="rId4" Type="http://schemas.openxmlformats.org/officeDocument/2006/relationships/image" Target="../media/image47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//upload.wikimedia.org/wikipedia/commons/b/bf/Bundesarchiv_Bild_146-1975-117-26,_Marschflugk%C3%B6rper_V1_vor_Start.jpg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wmf"/><Relationship Id="rId5" Type="http://schemas.openxmlformats.org/officeDocument/2006/relationships/image" Target="../media/image49.jpeg"/><Relationship Id="rId4" Type="http://schemas.openxmlformats.org/officeDocument/2006/relationships/image" Target="../media/image48.jpe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hyperlink" Target="//upload.wikimedia.org/wikipedia/commons/b/bf/Bundesarchiv_Bild_146-1975-117-26,_Marschflugk%C3%B6rper_V1_vor_Start.jpg" TargetMode="External"/><Relationship Id="rId7" Type="http://schemas.openxmlformats.org/officeDocument/2006/relationships/hyperlink" Target="http://cdn3.vox-cdn.com/uploads/chorus_asset/file/2417218/the_blitz.0.png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gif"/><Relationship Id="rId5" Type="http://schemas.openxmlformats.org/officeDocument/2006/relationships/image" Target="../media/image49.jpeg"/><Relationship Id="rId4" Type="http://schemas.openxmlformats.org/officeDocument/2006/relationships/image" Target="../media/image48.jpeg"/><Relationship Id="rId9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w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upload.wikimedia.org/wikipedia/commons/3/3e/OperationBarbarossa.PNG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57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w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59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hyperlink" Target="//upload.wikimedia.org/wikipedia/commons/e/ef/RIAN_archive_44732_Soviet_soldiers_attack_house.jpg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hyperlink" Target="//upload.wikimedia.org/wikipedia/commons/9/96/StalingradRus.jpg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wmf"/><Relationship Id="rId4" Type="http://schemas.openxmlformats.org/officeDocument/2006/relationships/image" Target="../media/image1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hyperlink" Target="//upload.wikimedia.org/wikipedia/commons/c/c0/RIAN_archive_602161_Center_of_Stalingrad_after_liberation.jpg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wmf"/><Relationship Id="rId5" Type="http://schemas.openxmlformats.org/officeDocument/2006/relationships/image" Target="../media/image65.jpeg"/><Relationship Id="rId4" Type="http://schemas.openxmlformats.org/officeDocument/2006/relationships/image" Target="../media/image1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File:Hirohito_wartime.jpg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wmf"/><Relationship Id="rId5" Type="http://schemas.openxmlformats.org/officeDocument/2006/relationships/image" Target="../media/image67.jpeg"/><Relationship Id="rId4" Type="http://schemas.openxmlformats.org/officeDocument/2006/relationships/image" Target="../media/image66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8.gi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8.w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jpeg"/><Relationship Id="rId5" Type="http://schemas.openxmlformats.org/officeDocument/2006/relationships/image" Target="../media/image69.jpeg"/><Relationship Id="rId4" Type="http://schemas.openxmlformats.org/officeDocument/2006/relationships/hyperlink" Target="//upload.wikimedia.org/wikipedia/commons/4/4d/Bundesarchiv_Bild_121-1976,_Arthur_Sey%C3%9F-Inquart.jpg" TargetMode="Externa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wmf"/><Relationship Id="rId4" Type="http://schemas.openxmlformats.org/officeDocument/2006/relationships/image" Target="../media/image1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//upload.wikimedia.org/wikipedia/commons/5/50/Ssnederland.jpg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wmf"/><Relationship Id="rId5" Type="http://schemas.openxmlformats.org/officeDocument/2006/relationships/image" Target="../media/image1.jpeg"/><Relationship Id="rId4" Type="http://schemas.openxmlformats.org/officeDocument/2006/relationships/image" Target="../media/image7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wmf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wm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wm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wmf"/><Relationship Id="rId5" Type="http://schemas.openxmlformats.org/officeDocument/2006/relationships/image" Target="../media/image1.jpeg"/><Relationship Id="rId4" Type="http://schemas.openxmlformats.org/officeDocument/2006/relationships/image" Target="../media/image76.jpe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wmf"/><Relationship Id="rId4" Type="http://schemas.openxmlformats.org/officeDocument/2006/relationships/image" Target="../media/image1.jpe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jpe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9.jpeg"/><Relationship Id="rId4" Type="http://schemas.openxmlformats.org/officeDocument/2006/relationships/image" Target="../media/image2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0.jpeg"/><Relationship Id="rId4" Type="http://schemas.openxmlformats.org/officeDocument/2006/relationships/image" Target="../media/image8.w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wmf"/><Relationship Id="rId4" Type="http://schemas.openxmlformats.org/officeDocument/2006/relationships/image" Target="../media/image1.jpe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eg"/><Relationship Id="rId2" Type="http://schemas.openxmlformats.org/officeDocument/2006/relationships/hyperlink" Target="http://upload.wikimedia.org/wikipedia/commons/c/cf/Teheran_conference-1943.jpg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82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wmf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7.jpe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hyperlink" Target="http://deoorlog.nps.nl/page/mappen/780325/Anschluss%20Oostenrijk%201938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wmf"/><Relationship Id="rId4" Type="http://schemas.openxmlformats.org/officeDocument/2006/relationships/image" Target="../media/image1.jpe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wmf"/><Relationship Id="rId4" Type="http://schemas.openxmlformats.org/officeDocument/2006/relationships/image" Target="../media/image1.jpe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wmf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8.w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.gif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hyperlink" Target="//upload.wikimedia.org/wikipedia/commons/a/a2/Bundesarchiv_Bild_137-049278,_Anschluss_%C3%96sterreich.jpg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e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e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N3PLaZsFmtk&amp;t=1h13m20s" TargetMode="External"/><Relationship Id="rId2" Type="http://schemas.openxmlformats.org/officeDocument/2006/relationships/image" Target="../media/image10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03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8.wmf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wmf"/><Relationship Id="rId4" Type="http://schemas.openxmlformats.org/officeDocument/2006/relationships/image" Target="../media/image104.jpe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105.jpe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wmf"/><Relationship Id="rId5" Type="http://schemas.openxmlformats.org/officeDocument/2006/relationships/image" Target="../media/image107.jpeg"/><Relationship Id="rId4" Type="http://schemas.openxmlformats.org/officeDocument/2006/relationships/image" Target="../media/image106.jpe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9.jpeg"/><Relationship Id="rId4" Type="http://schemas.openxmlformats.org/officeDocument/2006/relationships/image" Target="../media/image108.jpe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8.wmf"/><Relationship Id="rId4" Type="http://schemas.openxmlformats.org/officeDocument/2006/relationships/image" Target="../media/image1.jpe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hyperlink" Target="//upload.wikimedia.org/wikipedia/commons/2/2f/1945-05-01GerWW2BattlefrontAtlas.jpg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wmf"/><Relationship Id="rId5" Type="http://schemas.openxmlformats.org/officeDocument/2006/relationships/image" Target="../media/image1.jpeg"/><Relationship Id="rId4" Type="http://schemas.openxmlformats.org/officeDocument/2006/relationships/image" Target="../media/image110.jpe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3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wmf"/><Relationship Id="rId4" Type="http://schemas.openxmlformats.org/officeDocument/2006/relationships/image" Target="../media/image1.jpe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114.jpe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hyperlink" Target="//upload.wikimedia.org/wikipedia/commons/c/c2/Fat_man.jpg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wmf"/><Relationship Id="rId5" Type="http://schemas.openxmlformats.org/officeDocument/2006/relationships/image" Target="../media/image1.jpeg"/><Relationship Id="rId4" Type="http://schemas.openxmlformats.org/officeDocument/2006/relationships/image" Target="../media/image115.jpe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hyperlink" Target="//upload.wikimedia.org/wikipedia/commons/7/70/B-29_Enola_Gay_w_Crews.jpg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4" Type="http://schemas.openxmlformats.org/officeDocument/2006/relationships/image" Target="../media/image116.jpe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hyperlink" Target="//upload.wikimedia.org/wikipedia/commons/5/54/Atomic_bombing_of_Japan.jpg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wmf"/><Relationship Id="rId5" Type="http://schemas.openxmlformats.org/officeDocument/2006/relationships/image" Target="../media/image1.jpeg"/><Relationship Id="rId4" Type="http://schemas.openxmlformats.org/officeDocument/2006/relationships/image" Target="../media/image117.jpe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18.jpeg"/><Relationship Id="rId7" Type="http://schemas.openxmlformats.org/officeDocument/2006/relationships/image" Target="../media/image1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1.jpeg"/><Relationship Id="rId5" Type="http://schemas.openxmlformats.org/officeDocument/2006/relationships/image" Target="../media/image120.jpeg"/><Relationship Id="rId4" Type="http://schemas.openxmlformats.org/officeDocument/2006/relationships/image" Target="../media/image119.jpe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hyperlink" Target="//upload.wikimedia.org/wikipedia/commons/a/a0/Hiroshima_aftermath.jpg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4" Type="http://schemas.openxmlformats.org/officeDocument/2006/relationships/image" Target="../media/image122.jpe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hyperlink" Target="//upload.wikimedia.org/wikipedia/commons/e/e9/The_patient's_skin_is_burned_in_a_pattern_corresponding_to_the_dark_portions_of_a_kimono_-_NARA_-_519686.jpg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4" Type="http://schemas.openxmlformats.org/officeDocument/2006/relationships/image" Target="../media/image123.jpe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hyperlink" Target="//upload.wikimedia.org/wikipedia/commons/4/4e/Nagasaki_1945_-_Before_and_after_(adjusted).jpg" TargetMode="Externa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4" Type="http://schemas.openxmlformats.org/officeDocument/2006/relationships/image" Target="../media/image124.jpe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hyperlink" Target="//upload.wikimedia.org/wikipedia/commons/3/32/Nagasaki_temple_destroyed.jpg" TargetMode="Externa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4" Type="http://schemas.openxmlformats.org/officeDocument/2006/relationships/image" Target="../media/image12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://farm6.staticflickr.com/5220/5514079379_8014db442a_b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20284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kstvak 1"/>
          <p:cNvSpPr txBox="1"/>
          <p:nvPr/>
        </p:nvSpPr>
        <p:spPr>
          <a:xfrm>
            <a:off x="8195417" y="1110953"/>
            <a:ext cx="2349554" cy="70788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000" b="1" dirty="0" smtClean="0"/>
              <a:t>Hitler </a:t>
            </a:r>
            <a:r>
              <a:rPr lang="en-US" sz="2000" b="1" dirty="0" err="1" smtClean="0"/>
              <a:t>aan</a:t>
            </a:r>
            <a:r>
              <a:rPr lang="en-US" sz="2000" b="1" dirty="0" smtClean="0"/>
              <a:t> de </a:t>
            </a:r>
            <a:r>
              <a:rPr lang="en-US" sz="2000" b="1" dirty="0" err="1" smtClean="0"/>
              <a:t>macht</a:t>
            </a:r>
            <a:r>
              <a:rPr lang="en-US" sz="2000" b="1" dirty="0" smtClean="0"/>
              <a:t>:</a:t>
            </a:r>
          </a:p>
          <a:p>
            <a:r>
              <a:rPr lang="en-US" sz="2000" b="1" dirty="0" smtClean="0"/>
              <a:t>En nu?</a:t>
            </a:r>
            <a:endParaRPr lang="nl-NL" sz="2000" b="1" dirty="0"/>
          </a:p>
        </p:txBody>
      </p:sp>
    </p:spTree>
    <p:extLst>
      <p:ext uri="{BB962C8B-B14F-4D97-AF65-F5344CB8AC3E}">
        <p14:creationId xmlns:p14="http://schemas.microsoft.com/office/powerpoint/2010/main" val="3849770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kstvak 11"/>
          <p:cNvSpPr txBox="1"/>
          <p:nvPr/>
        </p:nvSpPr>
        <p:spPr>
          <a:xfrm>
            <a:off x="3487374" y="898530"/>
            <a:ext cx="4077208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dirty="0" err="1">
                <a:solidFill>
                  <a:schemeClr val="bg1"/>
                </a:solidFill>
              </a:rPr>
              <a:t>Tsjecho-slowaakse</a:t>
            </a:r>
            <a:r>
              <a:rPr lang="nl-NL" sz="2000" dirty="0">
                <a:solidFill>
                  <a:schemeClr val="bg1"/>
                </a:solidFill>
              </a:rPr>
              <a:t> regering is bang voor een Duitse inval.</a:t>
            </a:r>
          </a:p>
          <a:p>
            <a:endParaRPr lang="nl-NL" sz="2000" dirty="0">
              <a:solidFill>
                <a:schemeClr val="bg1"/>
              </a:solidFill>
            </a:endParaRPr>
          </a:p>
          <a:p>
            <a:r>
              <a:rPr lang="nl-NL" sz="2000" dirty="0">
                <a:solidFill>
                  <a:schemeClr val="bg1"/>
                </a:solidFill>
              </a:rPr>
              <a:t>Vraagt hulp aan Sovjet-Unie, Engeland en Frankrijk</a:t>
            </a:r>
            <a:r>
              <a:rPr lang="nl-NL" sz="2000" dirty="0" smtClean="0">
                <a:solidFill>
                  <a:schemeClr val="bg1"/>
                </a:solidFill>
              </a:rPr>
              <a:t>.</a:t>
            </a:r>
          </a:p>
          <a:p>
            <a:endParaRPr lang="en-US" sz="2000" dirty="0" smtClean="0">
              <a:solidFill>
                <a:schemeClr val="bg1"/>
              </a:solidFill>
            </a:endParaRPr>
          </a:p>
          <a:p>
            <a:r>
              <a:rPr lang="en-US" sz="2000" dirty="0" smtClean="0">
                <a:solidFill>
                  <a:schemeClr val="bg1"/>
                </a:solidFill>
              </a:rPr>
              <a:t>Maar…</a:t>
            </a:r>
          </a:p>
          <a:p>
            <a:endParaRPr lang="en-US" sz="2000" dirty="0">
              <a:solidFill>
                <a:schemeClr val="bg1"/>
              </a:solidFill>
            </a:endParaRPr>
          </a:p>
          <a:p>
            <a:r>
              <a:rPr lang="nl-NL" sz="2000" dirty="0" smtClean="0">
                <a:solidFill>
                  <a:schemeClr val="bg1"/>
                </a:solidFill>
              </a:rPr>
              <a:t>Engelse </a:t>
            </a:r>
            <a:r>
              <a:rPr lang="nl-NL" sz="2000" dirty="0">
                <a:solidFill>
                  <a:schemeClr val="bg1"/>
                </a:solidFill>
              </a:rPr>
              <a:t>premier </a:t>
            </a:r>
            <a:r>
              <a:rPr lang="nl-NL" sz="2000" dirty="0" err="1">
                <a:solidFill>
                  <a:schemeClr val="bg1"/>
                </a:solidFill>
              </a:rPr>
              <a:t>Chamberlain</a:t>
            </a:r>
            <a:r>
              <a:rPr lang="nl-NL" sz="2000" dirty="0">
                <a:solidFill>
                  <a:schemeClr val="bg1"/>
                </a:solidFill>
              </a:rPr>
              <a:t> wil geen oorlog en gaat onderhandelen met Hitler</a:t>
            </a:r>
            <a:r>
              <a:rPr lang="nl-NL" sz="2000" dirty="0" smtClean="0">
                <a:solidFill>
                  <a:schemeClr val="bg1"/>
                </a:solidFill>
              </a:rPr>
              <a:t>.</a:t>
            </a:r>
            <a:endParaRPr lang="nl-NL" sz="2000" dirty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</p:txBody>
      </p:sp>
      <p:sp>
        <p:nvSpPr>
          <p:cNvPr id="13" name="Rechthoek 12"/>
          <p:cNvSpPr/>
          <p:nvPr/>
        </p:nvSpPr>
        <p:spPr>
          <a:xfrm>
            <a:off x="3487374" y="2261203"/>
            <a:ext cx="606225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nl-NL" sz="2000" dirty="0">
              <a:solidFill>
                <a:schemeClr val="bg1"/>
              </a:solidFill>
            </a:endParaRPr>
          </a:p>
        </p:txBody>
      </p:sp>
      <p:sp>
        <p:nvSpPr>
          <p:cNvPr id="10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8400256" y="6381329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2400">
                <a:solidFill>
                  <a:schemeClr val="bg1"/>
                </a:solidFill>
              </a:rPr>
              <a:t>10</a:t>
            </a:fld>
            <a:endParaRPr lang="nl-NL" sz="2400" dirty="0">
              <a:solidFill>
                <a:schemeClr val="bg1"/>
              </a:solidFill>
            </a:endParaRPr>
          </a:p>
        </p:txBody>
      </p:sp>
      <p:pic>
        <p:nvPicPr>
          <p:cNvPr id="11" name="Picture 4" descr="http://farm6.staticflickr.com/5220/5514079379_8014db442a_b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11" r="46319"/>
          <a:stretch/>
        </p:blipFill>
        <p:spPr bwMode="auto">
          <a:xfrm>
            <a:off x="0" y="0"/>
            <a:ext cx="2609321" cy="6862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http://serenitythruhaiku.files.wordpress.com/2009/02/chamberlain-hitle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7202" y="1124744"/>
            <a:ext cx="3433627" cy="44071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kstvak 14"/>
          <p:cNvSpPr txBox="1"/>
          <p:nvPr/>
        </p:nvSpPr>
        <p:spPr>
          <a:xfrm>
            <a:off x="7997202" y="5450701"/>
            <a:ext cx="40772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Chamberlain</a:t>
            </a:r>
            <a:endParaRPr lang="nl-NL" sz="2000" dirty="0">
              <a:solidFill>
                <a:schemeClr val="bg1"/>
              </a:solidFill>
            </a:endParaRPr>
          </a:p>
        </p:txBody>
      </p:sp>
      <p:pic>
        <p:nvPicPr>
          <p:cNvPr id="16" name="Afbeelding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8166" y="4429735"/>
            <a:ext cx="926416" cy="861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735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5" name="Tekstvak 2"/>
          <p:cNvSpPr txBox="1">
            <a:spLocks noChangeArrowheads="1"/>
          </p:cNvSpPr>
          <p:nvPr/>
        </p:nvSpPr>
        <p:spPr bwMode="auto">
          <a:xfrm>
            <a:off x="1881189" y="6286500"/>
            <a:ext cx="378618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nl-NL">
                <a:latin typeface="Corbel" pitchFamily="34" charset="0"/>
              </a:rPr>
              <a:t>Eisenhower spreekt troepen toe.</a:t>
            </a:r>
          </a:p>
        </p:txBody>
      </p:sp>
      <p:sp>
        <p:nvSpPr>
          <p:cNvPr id="5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8400256" y="6381329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2400">
                <a:solidFill>
                  <a:schemeClr val="bg1"/>
                </a:solidFill>
              </a:rPr>
              <a:t>100</a:t>
            </a:fld>
            <a:endParaRPr lang="nl-NL" sz="2400" dirty="0">
              <a:solidFill>
                <a:schemeClr val="bg1"/>
              </a:solidFill>
            </a:endParaRPr>
          </a:p>
        </p:txBody>
      </p:sp>
      <p:sp>
        <p:nvSpPr>
          <p:cNvPr id="6" name="Tekstvak 1"/>
          <p:cNvSpPr txBox="1">
            <a:spLocks noChangeArrowheads="1"/>
          </p:cNvSpPr>
          <p:nvPr/>
        </p:nvSpPr>
        <p:spPr bwMode="auto">
          <a:xfrm>
            <a:off x="4366561" y="404665"/>
            <a:ext cx="5544616" cy="5078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nl-NL" dirty="0">
                <a:solidFill>
                  <a:schemeClr val="bg1"/>
                </a:solidFill>
                <a:latin typeface="+mj-lt"/>
              </a:rPr>
              <a:t>Nagasaki</a:t>
            </a:r>
          </a:p>
          <a:p>
            <a:pPr eaLnBrk="1" hangingPunct="1"/>
            <a:endParaRPr lang="nl-NL" dirty="0">
              <a:solidFill>
                <a:schemeClr val="bg1"/>
              </a:solidFill>
              <a:latin typeface="+mj-lt"/>
            </a:endParaRPr>
          </a:p>
          <a:p>
            <a:pPr eaLnBrk="1" hangingPunct="1"/>
            <a:endParaRPr lang="nl-NL" dirty="0">
              <a:solidFill>
                <a:schemeClr val="bg1"/>
              </a:solidFill>
              <a:latin typeface="+mj-lt"/>
            </a:endParaRPr>
          </a:p>
          <a:p>
            <a:pPr algn="ctr" eaLnBrk="1" hangingPunct="1"/>
            <a:endParaRPr lang="nl-NL" dirty="0">
              <a:solidFill>
                <a:schemeClr val="bg1"/>
              </a:solidFill>
              <a:latin typeface="+mj-lt"/>
            </a:endParaRPr>
          </a:p>
          <a:p>
            <a:pPr algn="ctr" eaLnBrk="1" hangingPunct="1"/>
            <a:endParaRPr lang="nl-NL" dirty="0">
              <a:solidFill>
                <a:schemeClr val="bg1"/>
              </a:solidFill>
              <a:latin typeface="+mj-lt"/>
            </a:endParaRPr>
          </a:p>
          <a:p>
            <a:pPr algn="ctr" eaLnBrk="1" hangingPunct="1"/>
            <a:endParaRPr lang="nl-NL" dirty="0">
              <a:solidFill>
                <a:schemeClr val="bg1"/>
              </a:solidFill>
              <a:latin typeface="+mj-lt"/>
            </a:endParaRPr>
          </a:p>
          <a:p>
            <a:pPr algn="ctr" eaLnBrk="1" hangingPunct="1"/>
            <a:endParaRPr lang="nl-NL" dirty="0">
              <a:solidFill>
                <a:schemeClr val="bg1"/>
              </a:solidFill>
              <a:latin typeface="+mj-lt"/>
            </a:endParaRPr>
          </a:p>
          <a:p>
            <a:pPr algn="ctr" eaLnBrk="1" hangingPunct="1"/>
            <a:endParaRPr lang="nl-NL" dirty="0">
              <a:solidFill>
                <a:schemeClr val="bg1"/>
              </a:solidFill>
              <a:latin typeface="+mj-lt"/>
            </a:endParaRPr>
          </a:p>
          <a:p>
            <a:pPr algn="ctr" eaLnBrk="1" hangingPunct="1"/>
            <a:endParaRPr lang="nl-NL" dirty="0">
              <a:solidFill>
                <a:schemeClr val="bg1"/>
              </a:solidFill>
              <a:latin typeface="+mj-lt"/>
            </a:endParaRPr>
          </a:p>
          <a:p>
            <a:pPr algn="ctr" eaLnBrk="1" hangingPunct="1"/>
            <a:endParaRPr lang="nl-NL" dirty="0">
              <a:solidFill>
                <a:schemeClr val="bg1"/>
              </a:solidFill>
              <a:latin typeface="+mj-lt"/>
            </a:endParaRPr>
          </a:p>
          <a:p>
            <a:pPr algn="ctr" eaLnBrk="1" hangingPunct="1"/>
            <a:endParaRPr lang="nl-NL" dirty="0">
              <a:solidFill>
                <a:schemeClr val="bg1"/>
              </a:solidFill>
              <a:latin typeface="+mj-lt"/>
            </a:endParaRPr>
          </a:p>
          <a:p>
            <a:pPr algn="ctr" eaLnBrk="1" hangingPunct="1"/>
            <a:endParaRPr lang="nl-NL" dirty="0">
              <a:solidFill>
                <a:schemeClr val="bg1"/>
              </a:solidFill>
              <a:latin typeface="+mj-lt"/>
            </a:endParaRPr>
          </a:p>
          <a:p>
            <a:pPr algn="ctr" eaLnBrk="1" hangingPunct="1"/>
            <a:endParaRPr lang="nl-NL" dirty="0">
              <a:solidFill>
                <a:schemeClr val="bg1"/>
              </a:solidFill>
              <a:latin typeface="+mj-lt"/>
            </a:endParaRPr>
          </a:p>
          <a:p>
            <a:pPr algn="ctr" eaLnBrk="1" hangingPunct="1"/>
            <a:endParaRPr lang="nl-NL" dirty="0">
              <a:solidFill>
                <a:schemeClr val="bg1"/>
              </a:solidFill>
              <a:latin typeface="+mj-lt"/>
            </a:endParaRPr>
          </a:p>
          <a:p>
            <a:pPr algn="ctr" eaLnBrk="1" hangingPunct="1"/>
            <a:endParaRPr lang="nl-NL" dirty="0">
              <a:solidFill>
                <a:schemeClr val="bg1"/>
              </a:solidFill>
              <a:latin typeface="+mj-lt"/>
            </a:endParaRPr>
          </a:p>
          <a:p>
            <a:pPr algn="ctr" eaLnBrk="1" hangingPunct="1"/>
            <a:endParaRPr lang="nl-NL" dirty="0">
              <a:solidFill>
                <a:schemeClr val="bg1"/>
              </a:solidFill>
              <a:latin typeface="+mj-lt"/>
            </a:endParaRPr>
          </a:p>
          <a:p>
            <a:pPr algn="ctr" eaLnBrk="1" hangingPunct="1">
              <a:buFontTx/>
              <a:buChar char="-"/>
            </a:pPr>
            <a:endParaRPr lang="nl-NL" dirty="0">
              <a:solidFill>
                <a:schemeClr val="bg1"/>
              </a:solidFill>
              <a:latin typeface="+mj-lt"/>
            </a:endParaRPr>
          </a:p>
          <a:p>
            <a:pPr algn="ctr" eaLnBrk="1" hangingPunct="1">
              <a:buFontTx/>
              <a:buChar char="-"/>
            </a:pPr>
            <a:endParaRPr lang="nl-NL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8434" name="Picture 2" descr="http://mastersofmedia.hum.uva.nl/wp-content/uploads/2008/03/hiroshima-shadow-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6561" y="1454220"/>
            <a:ext cx="5806078" cy="5008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http://farm6.staticflickr.com/5220/5514079379_8014db442a_b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11" r="46319"/>
          <a:stretch/>
        </p:blipFill>
        <p:spPr bwMode="auto">
          <a:xfrm>
            <a:off x="0" y="0"/>
            <a:ext cx="2609321" cy="6862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://www.wpclipart.com/medical/symbols/medical_symbols_2/eye.png"/>
          <p:cNvPicPr>
            <a:picLocks noChangeAspect="1" noChangeArrowheads="1"/>
          </p:cNvPicPr>
          <p:nvPr/>
        </p:nvPicPr>
        <p:blipFill>
          <a:blip r:embed="rId5" cstate="print">
            <a:duotone>
              <a:prstClr val="black"/>
              <a:schemeClr val="tx2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9767444" y="5556117"/>
            <a:ext cx="899592" cy="4949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40997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5" name="Tekstvak 2"/>
          <p:cNvSpPr txBox="1">
            <a:spLocks noChangeArrowheads="1"/>
          </p:cNvSpPr>
          <p:nvPr/>
        </p:nvSpPr>
        <p:spPr bwMode="auto">
          <a:xfrm>
            <a:off x="1881189" y="6286500"/>
            <a:ext cx="378618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nl-NL">
                <a:latin typeface="Corbel" pitchFamily="34" charset="0"/>
              </a:rPr>
              <a:t>Eisenhower spreekt troepen toe.</a:t>
            </a:r>
          </a:p>
        </p:txBody>
      </p:sp>
      <p:sp>
        <p:nvSpPr>
          <p:cNvPr id="5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8400256" y="6381329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2400">
                <a:solidFill>
                  <a:schemeClr val="bg1"/>
                </a:solidFill>
              </a:rPr>
              <a:t>101</a:t>
            </a:fld>
            <a:endParaRPr lang="nl-NL" sz="2400" dirty="0">
              <a:solidFill>
                <a:schemeClr val="bg1"/>
              </a:solidFill>
            </a:endParaRPr>
          </a:p>
        </p:txBody>
      </p:sp>
      <p:sp>
        <p:nvSpPr>
          <p:cNvPr id="6" name="Tekstvak 1"/>
          <p:cNvSpPr txBox="1">
            <a:spLocks noChangeArrowheads="1"/>
          </p:cNvSpPr>
          <p:nvPr/>
        </p:nvSpPr>
        <p:spPr bwMode="auto">
          <a:xfrm>
            <a:off x="3135967" y="2755499"/>
            <a:ext cx="5544616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nl-NL" sz="2200" dirty="0" smtClean="0">
                <a:solidFill>
                  <a:schemeClr val="bg1"/>
                </a:solidFill>
                <a:latin typeface="+mn-lt"/>
              </a:rPr>
              <a:t>5. Gevolgen van de Tweede Wereldoorlog</a:t>
            </a:r>
            <a:endParaRPr lang="nl-NL" sz="2200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7" name="Picture 4" descr="http://farm6.staticflickr.com/5220/5514079379_8014db442a_b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11" r="46319"/>
          <a:stretch/>
        </p:blipFill>
        <p:spPr bwMode="auto">
          <a:xfrm>
            <a:off x="0" y="0"/>
            <a:ext cx="2609321" cy="6862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Afbeelding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1277" y="5950633"/>
            <a:ext cx="926416" cy="861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414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5" name="Tekstvak 2"/>
          <p:cNvSpPr txBox="1">
            <a:spLocks noChangeArrowheads="1"/>
          </p:cNvSpPr>
          <p:nvPr/>
        </p:nvSpPr>
        <p:spPr bwMode="auto">
          <a:xfrm>
            <a:off x="1881189" y="6286500"/>
            <a:ext cx="378618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nl-NL">
                <a:latin typeface="Corbel" pitchFamily="34" charset="0"/>
              </a:rPr>
              <a:t>Eisenhower spreekt troepen toe.</a:t>
            </a:r>
          </a:p>
        </p:txBody>
      </p:sp>
      <p:sp>
        <p:nvSpPr>
          <p:cNvPr id="5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8400256" y="6381329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2400">
                <a:solidFill>
                  <a:schemeClr val="bg1"/>
                </a:solidFill>
              </a:rPr>
              <a:t>102</a:t>
            </a:fld>
            <a:endParaRPr lang="nl-NL" sz="2400" dirty="0">
              <a:solidFill>
                <a:schemeClr val="bg1"/>
              </a:solidFill>
            </a:endParaRPr>
          </a:p>
        </p:txBody>
      </p:sp>
      <p:sp>
        <p:nvSpPr>
          <p:cNvPr id="6" name="Tekstvak 1"/>
          <p:cNvSpPr txBox="1">
            <a:spLocks noChangeArrowheads="1"/>
          </p:cNvSpPr>
          <p:nvPr/>
        </p:nvSpPr>
        <p:spPr bwMode="auto">
          <a:xfrm>
            <a:off x="4552953" y="1827549"/>
            <a:ext cx="5544616" cy="38164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nl-NL" sz="2200" dirty="0" smtClean="0">
                <a:solidFill>
                  <a:schemeClr val="bg1"/>
                </a:solidFill>
                <a:latin typeface="+mn-lt"/>
              </a:rPr>
              <a:t>40 miljoen slachtoffers</a:t>
            </a:r>
          </a:p>
          <a:p>
            <a:pPr algn="ctr" eaLnBrk="1" hangingPunct="1"/>
            <a:endParaRPr lang="nl-NL" sz="2200" dirty="0" smtClean="0">
              <a:solidFill>
                <a:schemeClr val="bg1"/>
              </a:solidFill>
              <a:latin typeface="+mn-lt"/>
            </a:endParaRPr>
          </a:p>
          <a:p>
            <a:pPr algn="ctr" eaLnBrk="1" hangingPunct="1"/>
            <a:r>
              <a:rPr lang="en-US" sz="2200" dirty="0" err="1" smtClean="0">
                <a:solidFill>
                  <a:schemeClr val="bg1"/>
                </a:solidFill>
                <a:latin typeface="+mn-lt"/>
              </a:rPr>
              <a:t>waarvan</a:t>
            </a:r>
            <a:endParaRPr lang="en-US" sz="2200" dirty="0">
              <a:solidFill>
                <a:schemeClr val="bg1"/>
              </a:solidFill>
              <a:latin typeface="+mn-lt"/>
            </a:endParaRPr>
          </a:p>
          <a:p>
            <a:pPr algn="ctr" eaLnBrk="1" hangingPunct="1"/>
            <a:r>
              <a:rPr lang="en-US" sz="2200" dirty="0" smtClean="0">
                <a:solidFill>
                  <a:schemeClr val="bg1"/>
                </a:solidFill>
                <a:latin typeface="+mn-lt"/>
              </a:rPr>
              <a:t>250.000 </a:t>
            </a:r>
            <a:r>
              <a:rPr lang="en-US" sz="2200" dirty="0" err="1" smtClean="0">
                <a:solidFill>
                  <a:schemeClr val="bg1"/>
                </a:solidFill>
                <a:latin typeface="+mn-lt"/>
              </a:rPr>
              <a:t>Nederlanders</a:t>
            </a:r>
            <a:endParaRPr lang="en-US" sz="2200" dirty="0" smtClean="0">
              <a:solidFill>
                <a:schemeClr val="bg1"/>
              </a:solidFill>
              <a:latin typeface="+mn-lt"/>
            </a:endParaRPr>
          </a:p>
          <a:p>
            <a:pPr algn="ctr" eaLnBrk="1" hangingPunct="1"/>
            <a:endParaRPr lang="en-US" sz="2200" dirty="0" smtClean="0">
              <a:solidFill>
                <a:schemeClr val="bg1"/>
              </a:solidFill>
              <a:latin typeface="+mn-lt"/>
            </a:endParaRPr>
          </a:p>
          <a:p>
            <a:pPr algn="ctr" eaLnBrk="1" hangingPunct="1"/>
            <a:r>
              <a:rPr lang="en-US" sz="2200" dirty="0" smtClean="0">
                <a:solidFill>
                  <a:schemeClr val="bg1"/>
                </a:solidFill>
                <a:latin typeface="+mn-lt"/>
              </a:rPr>
              <a:t>9 </a:t>
            </a:r>
            <a:r>
              <a:rPr lang="en-US" sz="2200" dirty="0" err="1" smtClean="0">
                <a:solidFill>
                  <a:schemeClr val="bg1"/>
                </a:solidFill>
                <a:latin typeface="+mn-lt"/>
              </a:rPr>
              <a:t>miljoen</a:t>
            </a:r>
            <a:r>
              <a:rPr lang="en-US" sz="2200" dirty="0" smtClean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2200" dirty="0" err="1" smtClean="0">
                <a:solidFill>
                  <a:schemeClr val="bg1"/>
                </a:solidFill>
                <a:latin typeface="+mn-lt"/>
              </a:rPr>
              <a:t>Duitsers</a:t>
            </a:r>
            <a:r>
              <a:rPr lang="en-US" sz="2200" dirty="0" smtClean="0">
                <a:solidFill>
                  <a:schemeClr val="bg1"/>
                </a:solidFill>
                <a:latin typeface="+mn-lt"/>
              </a:rPr>
              <a:t> </a:t>
            </a:r>
          </a:p>
          <a:p>
            <a:pPr algn="ctr" eaLnBrk="1" hangingPunct="1"/>
            <a:endParaRPr lang="en-US" sz="2200" dirty="0" smtClean="0">
              <a:solidFill>
                <a:schemeClr val="bg1"/>
              </a:solidFill>
              <a:latin typeface="+mn-lt"/>
            </a:endParaRPr>
          </a:p>
          <a:p>
            <a:pPr algn="ctr" eaLnBrk="1" hangingPunct="1"/>
            <a:r>
              <a:rPr lang="en-US" sz="2200" dirty="0" smtClean="0">
                <a:solidFill>
                  <a:schemeClr val="bg1"/>
                </a:solidFill>
                <a:latin typeface="+mn-lt"/>
              </a:rPr>
              <a:t>En</a:t>
            </a:r>
          </a:p>
          <a:p>
            <a:pPr algn="ctr" eaLnBrk="1" hangingPunct="1"/>
            <a:endParaRPr lang="en-US" sz="2200" dirty="0" smtClean="0">
              <a:solidFill>
                <a:schemeClr val="bg1"/>
              </a:solidFill>
              <a:latin typeface="+mn-lt"/>
            </a:endParaRPr>
          </a:p>
          <a:p>
            <a:pPr algn="ctr" eaLnBrk="1" hangingPunct="1"/>
            <a:r>
              <a:rPr lang="en-US" sz="2200" dirty="0" smtClean="0">
                <a:solidFill>
                  <a:schemeClr val="bg1"/>
                </a:solidFill>
                <a:latin typeface="+mn-lt"/>
              </a:rPr>
              <a:t>21 </a:t>
            </a:r>
            <a:r>
              <a:rPr lang="en-US" sz="2200" dirty="0" err="1" smtClean="0">
                <a:solidFill>
                  <a:schemeClr val="bg1"/>
                </a:solidFill>
                <a:latin typeface="+mn-lt"/>
              </a:rPr>
              <a:t>miljoen</a:t>
            </a:r>
            <a:r>
              <a:rPr lang="en-US" sz="2200" dirty="0" smtClean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2200" dirty="0" err="1" smtClean="0">
                <a:solidFill>
                  <a:schemeClr val="bg1"/>
                </a:solidFill>
                <a:latin typeface="+mn-lt"/>
              </a:rPr>
              <a:t>uit</a:t>
            </a:r>
            <a:r>
              <a:rPr lang="en-US" sz="2200" dirty="0" smtClean="0">
                <a:solidFill>
                  <a:schemeClr val="bg1"/>
                </a:solidFill>
                <a:latin typeface="+mn-lt"/>
              </a:rPr>
              <a:t> de </a:t>
            </a:r>
            <a:r>
              <a:rPr lang="en-US" sz="2200" dirty="0" err="1" smtClean="0">
                <a:solidFill>
                  <a:schemeClr val="bg1"/>
                </a:solidFill>
                <a:latin typeface="+mn-lt"/>
              </a:rPr>
              <a:t>Sovjet</a:t>
            </a:r>
            <a:r>
              <a:rPr lang="en-US" sz="2200" dirty="0" smtClean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2200" dirty="0" err="1" smtClean="0">
                <a:solidFill>
                  <a:schemeClr val="bg1"/>
                </a:solidFill>
                <a:latin typeface="+mn-lt"/>
              </a:rPr>
              <a:t>Unie</a:t>
            </a:r>
            <a:endParaRPr lang="en-US" sz="2200" dirty="0" smtClean="0">
              <a:solidFill>
                <a:schemeClr val="bg1"/>
              </a:solidFill>
              <a:latin typeface="+mn-lt"/>
            </a:endParaRPr>
          </a:p>
          <a:p>
            <a:pPr algn="ctr" eaLnBrk="1" hangingPunct="1"/>
            <a:endParaRPr lang="nl-NL" sz="2200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7" name="Picture 4" descr="http://farm6.staticflickr.com/5220/5514079379_8014db442a_b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11" r="46319"/>
          <a:stretch/>
        </p:blipFill>
        <p:spPr bwMode="auto">
          <a:xfrm>
            <a:off x="0" y="0"/>
            <a:ext cx="2609321" cy="6862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057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5" name="Tekstvak 2"/>
          <p:cNvSpPr txBox="1">
            <a:spLocks noChangeArrowheads="1"/>
          </p:cNvSpPr>
          <p:nvPr/>
        </p:nvSpPr>
        <p:spPr bwMode="auto">
          <a:xfrm>
            <a:off x="1881189" y="6286500"/>
            <a:ext cx="378618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nl-NL">
                <a:latin typeface="Corbel" pitchFamily="34" charset="0"/>
              </a:rPr>
              <a:t>Eisenhower spreekt troepen toe.</a:t>
            </a:r>
          </a:p>
        </p:txBody>
      </p:sp>
      <p:sp>
        <p:nvSpPr>
          <p:cNvPr id="5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8400256" y="6381329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2400">
                <a:solidFill>
                  <a:schemeClr val="bg1"/>
                </a:solidFill>
              </a:rPr>
              <a:t>103</a:t>
            </a:fld>
            <a:endParaRPr lang="nl-NL" sz="2400" dirty="0">
              <a:solidFill>
                <a:schemeClr val="bg1"/>
              </a:solidFill>
            </a:endParaRPr>
          </a:p>
        </p:txBody>
      </p:sp>
      <p:sp>
        <p:nvSpPr>
          <p:cNvPr id="6" name="Tekstvak 1"/>
          <p:cNvSpPr txBox="1">
            <a:spLocks noChangeArrowheads="1"/>
          </p:cNvSpPr>
          <p:nvPr/>
        </p:nvSpPr>
        <p:spPr bwMode="auto">
          <a:xfrm>
            <a:off x="2895068" y="516501"/>
            <a:ext cx="3533027" cy="4832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nl-NL" sz="2200" dirty="0" smtClean="0">
                <a:solidFill>
                  <a:schemeClr val="bg1"/>
                </a:solidFill>
                <a:latin typeface="+mn-lt"/>
              </a:rPr>
              <a:t>Berechting oorlogsmisdadigers</a:t>
            </a:r>
          </a:p>
          <a:p>
            <a:pPr eaLnBrk="1" hangingPunct="1"/>
            <a:endParaRPr lang="en-US" sz="2200" dirty="0">
              <a:solidFill>
                <a:schemeClr val="bg1"/>
              </a:solidFill>
              <a:latin typeface="+mn-lt"/>
            </a:endParaRPr>
          </a:p>
          <a:p>
            <a:pPr eaLnBrk="1" hangingPunct="1"/>
            <a:r>
              <a:rPr lang="en-US" sz="2200" dirty="0" err="1" smtClean="0">
                <a:solidFill>
                  <a:schemeClr val="bg1"/>
                </a:solidFill>
                <a:latin typeface="+mn-lt"/>
              </a:rPr>
              <a:t>Slechts</a:t>
            </a:r>
            <a:r>
              <a:rPr lang="en-US" sz="2200" dirty="0" smtClean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2200" dirty="0" err="1" smtClean="0">
                <a:solidFill>
                  <a:schemeClr val="bg1"/>
                </a:solidFill>
                <a:latin typeface="+mn-lt"/>
              </a:rPr>
              <a:t>een</a:t>
            </a:r>
            <a:r>
              <a:rPr lang="en-US" sz="2200" dirty="0" smtClean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2200" dirty="0" err="1" smtClean="0">
                <a:solidFill>
                  <a:schemeClr val="bg1"/>
                </a:solidFill>
                <a:latin typeface="+mn-lt"/>
              </a:rPr>
              <a:t>deel</a:t>
            </a:r>
            <a:r>
              <a:rPr lang="en-US" sz="2200" dirty="0" smtClean="0">
                <a:solidFill>
                  <a:schemeClr val="bg1"/>
                </a:solidFill>
                <a:latin typeface="+mn-lt"/>
              </a:rPr>
              <a:t> van de </a:t>
            </a:r>
            <a:r>
              <a:rPr lang="en-US" sz="2200" dirty="0" err="1" smtClean="0">
                <a:solidFill>
                  <a:schemeClr val="bg1"/>
                </a:solidFill>
                <a:latin typeface="+mn-lt"/>
              </a:rPr>
              <a:t>oorlogsmisdadigers</a:t>
            </a:r>
            <a:r>
              <a:rPr lang="en-US" sz="2200" dirty="0" smtClean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2200" dirty="0" err="1" smtClean="0">
                <a:solidFill>
                  <a:schemeClr val="bg1"/>
                </a:solidFill>
                <a:latin typeface="+mn-lt"/>
              </a:rPr>
              <a:t>werd</a:t>
            </a:r>
            <a:r>
              <a:rPr lang="en-US" sz="2200" dirty="0" smtClean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2200" dirty="0" err="1" smtClean="0">
                <a:solidFill>
                  <a:schemeClr val="bg1"/>
                </a:solidFill>
                <a:latin typeface="+mn-lt"/>
              </a:rPr>
              <a:t>bestraft</a:t>
            </a:r>
            <a:r>
              <a:rPr lang="en-US" sz="2200" dirty="0" smtClean="0">
                <a:solidFill>
                  <a:schemeClr val="bg1"/>
                </a:solidFill>
                <a:latin typeface="+mn-lt"/>
              </a:rPr>
              <a:t>, </a:t>
            </a:r>
            <a:r>
              <a:rPr lang="en-US" sz="2200" dirty="0" err="1" smtClean="0">
                <a:solidFill>
                  <a:schemeClr val="bg1"/>
                </a:solidFill>
                <a:latin typeface="+mn-lt"/>
              </a:rPr>
              <a:t>omdat</a:t>
            </a:r>
            <a:r>
              <a:rPr lang="en-US" sz="2200" dirty="0" smtClean="0">
                <a:solidFill>
                  <a:schemeClr val="bg1"/>
                </a:solidFill>
                <a:latin typeface="+mn-lt"/>
              </a:rPr>
              <a:t>:</a:t>
            </a:r>
          </a:p>
          <a:p>
            <a:pPr eaLnBrk="1" hangingPunct="1"/>
            <a:endParaRPr lang="en-US" sz="2200" dirty="0">
              <a:solidFill>
                <a:schemeClr val="bg1"/>
              </a:solidFill>
              <a:latin typeface="+mn-lt"/>
            </a:endParaRPr>
          </a:p>
          <a:p>
            <a:pPr marL="342900" indent="-342900" eaLnBrk="1" hangingPunct="1">
              <a:buFont typeface="Arial" pitchFamily="34" charset="0"/>
              <a:buChar char="•"/>
            </a:pPr>
            <a:r>
              <a:rPr lang="en-US" sz="2200" dirty="0" err="1" smtClean="0">
                <a:solidFill>
                  <a:schemeClr val="bg1"/>
                </a:solidFill>
                <a:latin typeface="+mn-lt"/>
              </a:rPr>
              <a:t>Iedere</a:t>
            </a:r>
            <a:r>
              <a:rPr lang="en-US" sz="2200" dirty="0" smtClean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2200" dirty="0" err="1" smtClean="0">
                <a:solidFill>
                  <a:schemeClr val="bg1"/>
                </a:solidFill>
                <a:latin typeface="+mn-lt"/>
              </a:rPr>
              <a:t>verdachte</a:t>
            </a:r>
            <a:r>
              <a:rPr lang="en-US" sz="2200" dirty="0" smtClean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2200" dirty="0" err="1" smtClean="0">
                <a:solidFill>
                  <a:schemeClr val="bg1"/>
                </a:solidFill>
                <a:latin typeface="+mn-lt"/>
              </a:rPr>
              <a:t>onderzoeken</a:t>
            </a:r>
            <a:r>
              <a:rPr lang="en-US" sz="2200" dirty="0" smtClean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2200" dirty="0" err="1" smtClean="0">
                <a:solidFill>
                  <a:schemeClr val="bg1"/>
                </a:solidFill>
                <a:latin typeface="+mn-lt"/>
              </a:rPr>
              <a:t>te</a:t>
            </a:r>
            <a:r>
              <a:rPr lang="en-US" sz="2200" dirty="0" smtClean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2200" dirty="0" err="1" smtClean="0">
                <a:solidFill>
                  <a:schemeClr val="bg1"/>
                </a:solidFill>
                <a:latin typeface="+mn-lt"/>
              </a:rPr>
              <a:t>veel</a:t>
            </a:r>
            <a:r>
              <a:rPr lang="en-US" sz="2200" dirty="0" smtClean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2200" dirty="0" err="1" smtClean="0">
                <a:solidFill>
                  <a:schemeClr val="bg1"/>
                </a:solidFill>
                <a:latin typeface="+mn-lt"/>
              </a:rPr>
              <a:t>tijd</a:t>
            </a:r>
            <a:r>
              <a:rPr lang="en-US" sz="2200" dirty="0" smtClean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2200" dirty="0" err="1" smtClean="0">
                <a:solidFill>
                  <a:schemeClr val="bg1"/>
                </a:solidFill>
                <a:latin typeface="+mn-lt"/>
              </a:rPr>
              <a:t>kostte</a:t>
            </a:r>
            <a:endParaRPr lang="en-US" sz="2200" dirty="0" smtClean="0">
              <a:solidFill>
                <a:schemeClr val="bg1"/>
              </a:solidFill>
              <a:latin typeface="+mn-lt"/>
            </a:endParaRPr>
          </a:p>
          <a:p>
            <a:pPr marL="342900" indent="-342900" eaLnBrk="1" hangingPunct="1">
              <a:buFont typeface="Arial" pitchFamily="34" charset="0"/>
              <a:buChar char="•"/>
            </a:pPr>
            <a:r>
              <a:rPr lang="en-US" sz="2200" dirty="0" err="1" smtClean="0">
                <a:solidFill>
                  <a:schemeClr val="bg1"/>
                </a:solidFill>
                <a:latin typeface="+mn-lt"/>
              </a:rPr>
              <a:t>Veel</a:t>
            </a:r>
            <a:r>
              <a:rPr lang="en-US" sz="2200" dirty="0" smtClean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2200" dirty="0" err="1" smtClean="0">
                <a:solidFill>
                  <a:schemeClr val="bg1"/>
                </a:solidFill>
                <a:latin typeface="+mn-lt"/>
              </a:rPr>
              <a:t>misdadigers</a:t>
            </a:r>
            <a:r>
              <a:rPr lang="en-US" sz="2200" dirty="0" smtClean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2200" dirty="0" err="1" smtClean="0">
                <a:solidFill>
                  <a:schemeClr val="bg1"/>
                </a:solidFill>
                <a:latin typeface="+mn-lt"/>
              </a:rPr>
              <a:t>belangrijk</a:t>
            </a:r>
            <a:r>
              <a:rPr lang="en-US" sz="2200" dirty="0" smtClean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2200" dirty="0" err="1" smtClean="0">
                <a:solidFill>
                  <a:schemeClr val="bg1"/>
                </a:solidFill>
                <a:latin typeface="+mn-lt"/>
              </a:rPr>
              <a:t>waren</a:t>
            </a:r>
            <a:r>
              <a:rPr lang="en-US" sz="2200" dirty="0" smtClean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2200" dirty="0" err="1" smtClean="0">
                <a:solidFill>
                  <a:schemeClr val="bg1"/>
                </a:solidFill>
                <a:latin typeface="+mn-lt"/>
              </a:rPr>
              <a:t>voor</a:t>
            </a:r>
            <a:r>
              <a:rPr lang="en-US" sz="2200" dirty="0" smtClean="0">
                <a:solidFill>
                  <a:schemeClr val="bg1"/>
                </a:solidFill>
                <a:latin typeface="+mn-lt"/>
              </a:rPr>
              <a:t> de </a:t>
            </a:r>
            <a:r>
              <a:rPr lang="en-US" sz="2200" dirty="0" err="1" smtClean="0">
                <a:solidFill>
                  <a:schemeClr val="bg1"/>
                </a:solidFill>
                <a:latin typeface="+mn-lt"/>
              </a:rPr>
              <a:t>wederopbouw</a:t>
            </a:r>
            <a:endParaRPr lang="en-US" sz="2200" dirty="0" smtClean="0">
              <a:solidFill>
                <a:schemeClr val="bg1"/>
              </a:solidFill>
              <a:latin typeface="+mn-lt"/>
            </a:endParaRPr>
          </a:p>
          <a:p>
            <a:pPr marL="342900" indent="-342900" eaLnBrk="1" hangingPunct="1">
              <a:buFont typeface="Arial" pitchFamily="34" charset="0"/>
              <a:buChar char="•"/>
            </a:pPr>
            <a:endParaRPr lang="en-US" sz="2200" dirty="0" smtClean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7" name="Picture 4" descr="http://farm6.staticflickr.com/5220/5514079379_8014db442a_b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11" r="46319"/>
          <a:stretch/>
        </p:blipFill>
        <p:spPr bwMode="auto">
          <a:xfrm>
            <a:off x="0" y="0"/>
            <a:ext cx="2609321" cy="6862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Afbeelding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6128" y="5467307"/>
            <a:ext cx="926416" cy="861392"/>
          </a:xfrm>
          <a:prstGeom prst="rect">
            <a:avLst/>
          </a:prstGeom>
        </p:spPr>
      </p:pic>
      <p:pic>
        <p:nvPicPr>
          <p:cNvPr id="1026" name="Picture 2" descr="http://content.nos.nl/data/image/xxl/2014/01/22/600930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758"/>
          <a:stretch/>
        </p:blipFill>
        <p:spPr bwMode="auto">
          <a:xfrm>
            <a:off x="6915767" y="1142419"/>
            <a:ext cx="5276233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7688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5" name="Tekstvak 2"/>
          <p:cNvSpPr txBox="1">
            <a:spLocks noChangeArrowheads="1"/>
          </p:cNvSpPr>
          <p:nvPr/>
        </p:nvSpPr>
        <p:spPr bwMode="auto">
          <a:xfrm>
            <a:off x="1881189" y="6286500"/>
            <a:ext cx="378618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nl-NL">
                <a:latin typeface="Corbel" pitchFamily="34" charset="0"/>
              </a:rPr>
              <a:t>Eisenhower spreekt troepen toe.</a:t>
            </a:r>
          </a:p>
        </p:txBody>
      </p:sp>
      <p:sp>
        <p:nvSpPr>
          <p:cNvPr id="5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8400256" y="6381329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2400">
                <a:solidFill>
                  <a:schemeClr val="bg1"/>
                </a:solidFill>
              </a:rPr>
              <a:t>104</a:t>
            </a:fld>
            <a:endParaRPr lang="nl-NL" sz="2400" dirty="0">
              <a:solidFill>
                <a:schemeClr val="bg1"/>
              </a:solidFill>
            </a:endParaRPr>
          </a:p>
        </p:txBody>
      </p:sp>
      <p:sp>
        <p:nvSpPr>
          <p:cNvPr id="6" name="Tekstvak 1"/>
          <p:cNvSpPr txBox="1">
            <a:spLocks noChangeArrowheads="1"/>
          </p:cNvSpPr>
          <p:nvPr/>
        </p:nvSpPr>
        <p:spPr bwMode="auto">
          <a:xfrm>
            <a:off x="2895068" y="516501"/>
            <a:ext cx="4471407" cy="38164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en-US" sz="2200" dirty="0" err="1" smtClean="0">
                <a:solidFill>
                  <a:schemeClr val="bg1"/>
                </a:solidFill>
                <a:latin typeface="+mn-lt"/>
              </a:rPr>
              <a:t>Veranderingen</a:t>
            </a:r>
            <a:r>
              <a:rPr lang="en-US" sz="2200" dirty="0" smtClean="0">
                <a:solidFill>
                  <a:schemeClr val="bg1"/>
                </a:solidFill>
                <a:latin typeface="+mn-lt"/>
              </a:rPr>
              <a:t> in Nederland</a:t>
            </a:r>
          </a:p>
          <a:p>
            <a:pPr eaLnBrk="1" hangingPunct="1"/>
            <a:endParaRPr lang="en-US" sz="2200" dirty="0">
              <a:solidFill>
                <a:schemeClr val="bg1"/>
              </a:solidFill>
              <a:latin typeface="+mn-lt"/>
            </a:endParaRPr>
          </a:p>
          <a:p>
            <a:pPr eaLnBrk="1" hangingPunct="1"/>
            <a:r>
              <a:rPr lang="en-US" sz="2200" dirty="0" err="1" smtClean="0">
                <a:solidFill>
                  <a:schemeClr val="bg1"/>
                </a:solidFill>
                <a:latin typeface="+mn-lt"/>
              </a:rPr>
              <a:t>Einde</a:t>
            </a:r>
            <a:r>
              <a:rPr lang="en-US" sz="2200" dirty="0" smtClean="0">
                <a:solidFill>
                  <a:schemeClr val="bg1"/>
                </a:solidFill>
                <a:latin typeface="+mn-lt"/>
              </a:rPr>
              <a:t> van de </a:t>
            </a:r>
            <a:r>
              <a:rPr lang="en-US" sz="2200" dirty="0" err="1" smtClean="0">
                <a:solidFill>
                  <a:schemeClr val="bg1"/>
                </a:solidFill>
                <a:latin typeface="+mn-lt"/>
              </a:rPr>
              <a:t>neutraliteitspolitiek</a:t>
            </a:r>
            <a:r>
              <a:rPr lang="en-US" sz="2200" dirty="0" smtClean="0">
                <a:solidFill>
                  <a:schemeClr val="bg1"/>
                </a:solidFill>
                <a:latin typeface="+mn-lt"/>
              </a:rPr>
              <a:t> in Nederland.</a:t>
            </a:r>
          </a:p>
          <a:p>
            <a:pPr eaLnBrk="1" hangingPunct="1"/>
            <a:endParaRPr lang="en-US" sz="2200" dirty="0">
              <a:solidFill>
                <a:schemeClr val="bg1"/>
              </a:solidFill>
              <a:latin typeface="+mn-lt"/>
            </a:endParaRPr>
          </a:p>
          <a:p>
            <a:pPr eaLnBrk="1" hangingPunct="1"/>
            <a:r>
              <a:rPr lang="en-US" sz="2200" dirty="0" err="1" smtClean="0">
                <a:solidFill>
                  <a:schemeClr val="bg1"/>
                </a:solidFill>
                <a:latin typeface="+mn-lt"/>
              </a:rPr>
              <a:t>Samenwerken</a:t>
            </a:r>
            <a:r>
              <a:rPr lang="en-US" sz="2200" dirty="0" smtClean="0">
                <a:solidFill>
                  <a:schemeClr val="bg1"/>
                </a:solidFill>
                <a:latin typeface="+mn-lt"/>
              </a:rPr>
              <a:t> met </a:t>
            </a:r>
            <a:r>
              <a:rPr lang="en-US" sz="2200" dirty="0" err="1" smtClean="0">
                <a:solidFill>
                  <a:schemeClr val="bg1"/>
                </a:solidFill>
                <a:latin typeface="+mn-lt"/>
              </a:rPr>
              <a:t>westerse</a:t>
            </a:r>
            <a:r>
              <a:rPr lang="en-US" sz="2200" dirty="0" smtClean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2200" dirty="0" err="1" smtClean="0">
                <a:solidFill>
                  <a:schemeClr val="bg1"/>
                </a:solidFill>
                <a:latin typeface="+mn-lt"/>
              </a:rPr>
              <a:t>landen</a:t>
            </a:r>
            <a:r>
              <a:rPr lang="en-US" sz="2200" dirty="0" smtClean="0">
                <a:solidFill>
                  <a:schemeClr val="bg1"/>
                </a:solidFill>
                <a:latin typeface="+mn-lt"/>
              </a:rPr>
              <a:t>.</a:t>
            </a:r>
          </a:p>
          <a:p>
            <a:pPr eaLnBrk="1" hangingPunct="1"/>
            <a:endParaRPr lang="en-US" sz="2200" dirty="0">
              <a:solidFill>
                <a:schemeClr val="bg1"/>
              </a:solidFill>
              <a:latin typeface="+mn-lt"/>
            </a:endParaRPr>
          </a:p>
          <a:p>
            <a:pPr eaLnBrk="1" hangingPunct="1"/>
            <a:r>
              <a:rPr lang="en-US" sz="2200" dirty="0" smtClean="0">
                <a:solidFill>
                  <a:schemeClr val="bg1"/>
                </a:solidFill>
                <a:latin typeface="+mn-lt"/>
              </a:rPr>
              <a:t>Nederland </a:t>
            </a:r>
            <a:r>
              <a:rPr lang="en-US" sz="2200" dirty="0" err="1" smtClean="0">
                <a:solidFill>
                  <a:schemeClr val="bg1"/>
                </a:solidFill>
                <a:latin typeface="+mn-lt"/>
              </a:rPr>
              <a:t>verloor</a:t>
            </a:r>
            <a:r>
              <a:rPr lang="en-US" sz="2200" dirty="0" smtClean="0">
                <a:solidFill>
                  <a:schemeClr val="bg1"/>
                </a:solidFill>
                <a:latin typeface="+mn-lt"/>
              </a:rPr>
              <a:t> de </a:t>
            </a:r>
            <a:r>
              <a:rPr lang="en-US" sz="2200" dirty="0" err="1" smtClean="0">
                <a:solidFill>
                  <a:schemeClr val="bg1"/>
                </a:solidFill>
                <a:latin typeface="+mn-lt"/>
              </a:rPr>
              <a:t>kolonie</a:t>
            </a:r>
            <a:r>
              <a:rPr lang="en-US" sz="2200" dirty="0" smtClean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2200" dirty="0" err="1" smtClean="0">
                <a:solidFill>
                  <a:schemeClr val="bg1"/>
                </a:solidFill>
                <a:latin typeface="+mn-lt"/>
              </a:rPr>
              <a:t>Nederlands</a:t>
            </a:r>
            <a:r>
              <a:rPr lang="en-US" sz="2200" dirty="0" smtClean="0">
                <a:solidFill>
                  <a:schemeClr val="bg1"/>
                </a:solidFill>
                <a:latin typeface="+mn-lt"/>
              </a:rPr>
              <a:t>-Indie</a:t>
            </a:r>
          </a:p>
          <a:p>
            <a:pPr eaLnBrk="1" hangingPunct="1"/>
            <a:endParaRPr lang="en-US" sz="2200" dirty="0">
              <a:solidFill>
                <a:schemeClr val="bg1"/>
              </a:solidFill>
              <a:latin typeface="+mn-lt"/>
            </a:endParaRPr>
          </a:p>
          <a:p>
            <a:pPr eaLnBrk="1" hangingPunct="1"/>
            <a:r>
              <a:rPr lang="en-US" sz="2200" dirty="0" smtClean="0">
                <a:solidFill>
                  <a:schemeClr val="bg1"/>
                </a:solidFill>
                <a:latin typeface="+mn-lt"/>
              </a:rPr>
              <a:t>In de </a:t>
            </a:r>
            <a:r>
              <a:rPr lang="en-US" sz="2200" dirty="0" err="1" smtClean="0">
                <a:solidFill>
                  <a:schemeClr val="bg1"/>
                </a:solidFill>
                <a:latin typeface="+mn-lt"/>
              </a:rPr>
              <a:t>politiek</a:t>
            </a:r>
            <a:r>
              <a:rPr lang="en-US" sz="2200" dirty="0" smtClean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2200" dirty="0" err="1" smtClean="0">
                <a:solidFill>
                  <a:schemeClr val="bg1"/>
                </a:solidFill>
                <a:latin typeface="+mn-lt"/>
              </a:rPr>
              <a:t>geen</a:t>
            </a:r>
            <a:r>
              <a:rPr lang="en-US" sz="2200" dirty="0" smtClean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2200" dirty="0" err="1" smtClean="0">
                <a:solidFill>
                  <a:schemeClr val="bg1"/>
                </a:solidFill>
                <a:latin typeface="+mn-lt"/>
              </a:rPr>
              <a:t>verandering</a:t>
            </a:r>
            <a:r>
              <a:rPr lang="en-US" sz="2200" dirty="0" smtClean="0">
                <a:solidFill>
                  <a:schemeClr val="bg1"/>
                </a:solidFill>
                <a:latin typeface="+mn-lt"/>
              </a:rPr>
              <a:t>.</a:t>
            </a:r>
          </a:p>
        </p:txBody>
      </p:sp>
      <p:pic>
        <p:nvPicPr>
          <p:cNvPr id="7" name="Picture 4" descr="http://farm6.staticflickr.com/5220/5514079379_8014db442a_b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11" r="46319"/>
          <a:stretch/>
        </p:blipFill>
        <p:spPr bwMode="auto">
          <a:xfrm>
            <a:off x="0" y="0"/>
            <a:ext cx="2609321" cy="6862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www.fortmissoulamuseum.org/WWII/images/posters/1986.004.508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2222" y="199599"/>
            <a:ext cx="4347786" cy="6086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Afbeelding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5164" y="4879019"/>
            <a:ext cx="926416" cy="861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817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5" name="Tekstvak 2"/>
          <p:cNvSpPr txBox="1">
            <a:spLocks noChangeArrowheads="1"/>
          </p:cNvSpPr>
          <p:nvPr/>
        </p:nvSpPr>
        <p:spPr bwMode="auto">
          <a:xfrm>
            <a:off x="1881189" y="6286500"/>
            <a:ext cx="378618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nl-NL" dirty="0" err="1">
                <a:latin typeface="Corbel" pitchFamily="34" charset="0"/>
              </a:rPr>
              <a:t>Eisenhower</a:t>
            </a:r>
            <a:r>
              <a:rPr lang="nl-NL" dirty="0">
                <a:latin typeface="Corbel" pitchFamily="34" charset="0"/>
              </a:rPr>
              <a:t> spreekt troepen toe.</a:t>
            </a:r>
          </a:p>
        </p:txBody>
      </p:sp>
      <p:sp>
        <p:nvSpPr>
          <p:cNvPr id="5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8400256" y="6381329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2400">
                <a:solidFill>
                  <a:schemeClr val="bg1"/>
                </a:solidFill>
              </a:rPr>
              <a:t>105</a:t>
            </a:fld>
            <a:endParaRPr lang="nl-NL" sz="2400" dirty="0">
              <a:solidFill>
                <a:schemeClr val="bg1"/>
              </a:solidFill>
            </a:endParaRPr>
          </a:p>
        </p:txBody>
      </p:sp>
      <p:sp>
        <p:nvSpPr>
          <p:cNvPr id="6" name="Tekstvak 1"/>
          <p:cNvSpPr txBox="1">
            <a:spLocks noChangeArrowheads="1"/>
          </p:cNvSpPr>
          <p:nvPr/>
        </p:nvSpPr>
        <p:spPr bwMode="auto">
          <a:xfrm>
            <a:off x="2895069" y="37530"/>
            <a:ext cx="3665390" cy="58477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en-US" sz="2200" dirty="0" err="1" smtClean="0">
                <a:solidFill>
                  <a:schemeClr val="bg1"/>
                </a:solidFill>
                <a:latin typeface="+mn-lt"/>
              </a:rPr>
              <a:t>Veranderingen</a:t>
            </a:r>
            <a:r>
              <a:rPr lang="en-US" sz="2200" dirty="0" smtClean="0">
                <a:solidFill>
                  <a:schemeClr val="bg1"/>
                </a:solidFill>
                <a:latin typeface="+mn-lt"/>
              </a:rPr>
              <a:t> in </a:t>
            </a:r>
            <a:r>
              <a:rPr lang="en-US" sz="2200" dirty="0" err="1" smtClean="0">
                <a:solidFill>
                  <a:schemeClr val="bg1"/>
                </a:solidFill>
                <a:latin typeface="+mn-lt"/>
              </a:rPr>
              <a:t>grenzen</a:t>
            </a:r>
            <a:r>
              <a:rPr lang="en-US" sz="2200" dirty="0" smtClean="0">
                <a:solidFill>
                  <a:schemeClr val="bg1"/>
                </a:solidFill>
                <a:latin typeface="+mn-lt"/>
              </a:rPr>
              <a:t> en </a:t>
            </a:r>
            <a:r>
              <a:rPr lang="en-US" sz="2200" dirty="0" err="1" smtClean="0">
                <a:solidFill>
                  <a:schemeClr val="bg1"/>
                </a:solidFill>
                <a:latin typeface="+mn-lt"/>
              </a:rPr>
              <a:t>landen</a:t>
            </a:r>
            <a:r>
              <a:rPr lang="en-US" sz="2200" dirty="0" smtClean="0">
                <a:solidFill>
                  <a:schemeClr val="bg1"/>
                </a:solidFill>
                <a:latin typeface="+mn-lt"/>
              </a:rPr>
              <a:t>.</a:t>
            </a:r>
          </a:p>
          <a:p>
            <a:pPr eaLnBrk="1" hangingPunct="1"/>
            <a:endParaRPr lang="en-US" sz="2200" dirty="0">
              <a:solidFill>
                <a:schemeClr val="bg1"/>
              </a:solidFill>
              <a:latin typeface="+mn-lt"/>
            </a:endParaRPr>
          </a:p>
          <a:p>
            <a:pPr marL="342900" indent="-342900" eaLnBrk="1" hangingPunct="1">
              <a:buFont typeface="Arial" pitchFamily="34" charset="0"/>
              <a:buChar char="•"/>
            </a:pPr>
            <a:r>
              <a:rPr lang="en-US" sz="2200" dirty="0" err="1" smtClean="0">
                <a:solidFill>
                  <a:schemeClr val="bg1"/>
                </a:solidFill>
                <a:latin typeface="+mn-lt"/>
              </a:rPr>
              <a:t>Polen</a:t>
            </a:r>
            <a:r>
              <a:rPr lang="en-US" sz="2200" dirty="0" smtClean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2200" dirty="0" err="1" smtClean="0">
                <a:solidFill>
                  <a:schemeClr val="bg1"/>
                </a:solidFill>
                <a:latin typeface="+mn-lt"/>
              </a:rPr>
              <a:t>schuift</a:t>
            </a:r>
            <a:r>
              <a:rPr lang="en-US" sz="2200" dirty="0" smtClean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2200" dirty="0" err="1" smtClean="0">
                <a:solidFill>
                  <a:schemeClr val="bg1"/>
                </a:solidFill>
                <a:latin typeface="+mn-lt"/>
              </a:rPr>
              <a:t>naar</a:t>
            </a:r>
            <a:r>
              <a:rPr lang="en-US" sz="2200" dirty="0" smtClean="0">
                <a:solidFill>
                  <a:schemeClr val="bg1"/>
                </a:solidFill>
                <a:latin typeface="+mn-lt"/>
              </a:rPr>
              <a:t> het </a:t>
            </a:r>
            <a:r>
              <a:rPr lang="en-US" sz="2200" dirty="0" err="1" smtClean="0">
                <a:solidFill>
                  <a:schemeClr val="bg1"/>
                </a:solidFill>
                <a:latin typeface="+mn-lt"/>
              </a:rPr>
              <a:t>westen</a:t>
            </a:r>
            <a:r>
              <a:rPr lang="en-US" sz="2200" dirty="0" smtClean="0">
                <a:solidFill>
                  <a:schemeClr val="bg1"/>
                </a:solidFill>
                <a:latin typeface="+mn-lt"/>
              </a:rPr>
              <a:t> (</a:t>
            </a:r>
            <a:r>
              <a:rPr lang="en-US" sz="2200" dirty="0" err="1" smtClean="0">
                <a:solidFill>
                  <a:schemeClr val="bg1"/>
                </a:solidFill>
                <a:latin typeface="+mn-lt"/>
              </a:rPr>
              <a:t>pakt</a:t>
            </a:r>
            <a:r>
              <a:rPr lang="en-US" sz="2200" dirty="0" smtClean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2200" dirty="0" err="1" smtClean="0">
                <a:solidFill>
                  <a:schemeClr val="bg1"/>
                </a:solidFill>
                <a:latin typeface="+mn-lt"/>
              </a:rPr>
              <a:t>een</a:t>
            </a:r>
            <a:r>
              <a:rPr lang="en-US" sz="2200" dirty="0" smtClean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2200" dirty="0" err="1" smtClean="0">
                <a:solidFill>
                  <a:schemeClr val="bg1"/>
                </a:solidFill>
                <a:latin typeface="+mn-lt"/>
              </a:rPr>
              <a:t>stukje</a:t>
            </a:r>
            <a:r>
              <a:rPr lang="en-US" sz="2200" dirty="0" smtClean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2200" dirty="0" err="1" smtClean="0">
                <a:solidFill>
                  <a:schemeClr val="bg1"/>
                </a:solidFill>
                <a:latin typeface="+mn-lt"/>
              </a:rPr>
              <a:t>Duitsland</a:t>
            </a:r>
            <a:r>
              <a:rPr lang="en-US" sz="2200" dirty="0" smtClean="0">
                <a:solidFill>
                  <a:schemeClr val="bg1"/>
                </a:solidFill>
                <a:latin typeface="+mn-lt"/>
              </a:rPr>
              <a:t>, </a:t>
            </a:r>
            <a:r>
              <a:rPr lang="en-US" sz="2200" dirty="0" err="1" smtClean="0">
                <a:solidFill>
                  <a:schemeClr val="bg1"/>
                </a:solidFill>
                <a:latin typeface="+mn-lt"/>
              </a:rPr>
              <a:t>verliest</a:t>
            </a:r>
            <a:r>
              <a:rPr lang="en-US" sz="2200" dirty="0" smtClean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2200" dirty="0" err="1" smtClean="0">
                <a:solidFill>
                  <a:schemeClr val="bg1"/>
                </a:solidFill>
                <a:latin typeface="+mn-lt"/>
              </a:rPr>
              <a:t>een</a:t>
            </a:r>
            <a:r>
              <a:rPr lang="en-US" sz="2200" dirty="0" smtClean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2200" dirty="0" err="1" smtClean="0">
                <a:solidFill>
                  <a:schemeClr val="bg1"/>
                </a:solidFill>
                <a:latin typeface="+mn-lt"/>
              </a:rPr>
              <a:t>stuk</a:t>
            </a:r>
            <a:r>
              <a:rPr lang="en-US" sz="2200" dirty="0" smtClean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2200" dirty="0" err="1" smtClean="0">
                <a:solidFill>
                  <a:schemeClr val="bg1"/>
                </a:solidFill>
                <a:latin typeface="+mn-lt"/>
              </a:rPr>
              <a:t>aan</a:t>
            </a:r>
            <a:r>
              <a:rPr lang="en-US" sz="2200" dirty="0" smtClean="0">
                <a:solidFill>
                  <a:schemeClr val="bg1"/>
                </a:solidFill>
                <a:latin typeface="+mn-lt"/>
              </a:rPr>
              <a:t> SU)</a:t>
            </a:r>
          </a:p>
          <a:p>
            <a:pPr marL="342900" indent="-342900" eaLnBrk="1" hangingPunct="1">
              <a:buFont typeface="Arial" pitchFamily="34" charset="0"/>
              <a:buChar char="•"/>
            </a:pPr>
            <a:endParaRPr lang="en-US" sz="2200" dirty="0" smtClean="0">
              <a:solidFill>
                <a:schemeClr val="bg1"/>
              </a:solidFill>
              <a:latin typeface="+mn-lt"/>
            </a:endParaRPr>
          </a:p>
          <a:p>
            <a:pPr marL="342900" indent="-342900" eaLnBrk="1" hangingPunct="1">
              <a:buFont typeface="Arial" pitchFamily="34" charset="0"/>
              <a:buChar char="•"/>
            </a:pPr>
            <a:r>
              <a:rPr lang="en-US" sz="2200" dirty="0" smtClean="0">
                <a:solidFill>
                  <a:schemeClr val="bg1"/>
                </a:solidFill>
                <a:latin typeface="+mn-lt"/>
              </a:rPr>
              <a:t>Sudeten-</a:t>
            </a:r>
            <a:r>
              <a:rPr lang="en-US" sz="2200" dirty="0" err="1" smtClean="0">
                <a:solidFill>
                  <a:schemeClr val="bg1"/>
                </a:solidFill>
                <a:latin typeface="+mn-lt"/>
              </a:rPr>
              <a:t>Duitsers</a:t>
            </a:r>
            <a:r>
              <a:rPr lang="en-US" sz="2200" dirty="0" smtClean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2200" dirty="0" err="1" smtClean="0">
                <a:solidFill>
                  <a:schemeClr val="bg1"/>
                </a:solidFill>
                <a:latin typeface="+mn-lt"/>
              </a:rPr>
              <a:t>weg</a:t>
            </a:r>
            <a:r>
              <a:rPr lang="en-US" sz="2200" dirty="0" smtClean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2200" dirty="0" err="1" smtClean="0">
                <a:solidFill>
                  <a:schemeClr val="bg1"/>
                </a:solidFill>
                <a:latin typeface="+mn-lt"/>
              </a:rPr>
              <a:t>uit</a:t>
            </a:r>
            <a:r>
              <a:rPr lang="en-US" sz="2200" dirty="0" smtClean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2200" dirty="0" err="1" smtClean="0">
                <a:solidFill>
                  <a:schemeClr val="bg1"/>
                </a:solidFill>
                <a:latin typeface="+mn-lt"/>
              </a:rPr>
              <a:t>Tsjecho-Slowakije</a:t>
            </a:r>
            <a:endParaRPr lang="en-US" sz="2200" dirty="0" smtClean="0">
              <a:solidFill>
                <a:schemeClr val="bg1"/>
              </a:solidFill>
              <a:latin typeface="+mn-lt"/>
            </a:endParaRPr>
          </a:p>
          <a:p>
            <a:pPr marL="342900" indent="-342900" eaLnBrk="1" hangingPunct="1">
              <a:buFont typeface="Arial" pitchFamily="34" charset="0"/>
              <a:buChar char="•"/>
            </a:pPr>
            <a:endParaRPr lang="en-US" sz="2200" dirty="0">
              <a:solidFill>
                <a:schemeClr val="bg1"/>
              </a:solidFill>
              <a:latin typeface="+mn-lt"/>
            </a:endParaRPr>
          </a:p>
          <a:p>
            <a:pPr marL="342900" indent="-342900" eaLnBrk="1" hangingPunct="1">
              <a:buFont typeface="Arial" pitchFamily="34" charset="0"/>
              <a:buChar char="•"/>
            </a:pPr>
            <a:r>
              <a:rPr lang="en-US" sz="2200" dirty="0" err="1" smtClean="0">
                <a:solidFill>
                  <a:schemeClr val="bg1"/>
                </a:solidFill>
                <a:latin typeface="+mn-lt"/>
              </a:rPr>
              <a:t>Estland</a:t>
            </a:r>
            <a:r>
              <a:rPr lang="en-US" sz="2200" dirty="0" smtClean="0">
                <a:solidFill>
                  <a:schemeClr val="bg1"/>
                </a:solidFill>
                <a:latin typeface="+mn-lt"/>
              </a:rPr>
              <a:t>, </a:t>
            </a:r>
            <a:r>
              <a:rPr lang="en-US" sz="2200" dirty="0" err="1" smtClean="0">
                <a:solidFill>
                  <a:schemeClr val="bg1"/>
                </a:solidFill>
                <a:latin typeface="+mn-lt"/>
              </a:rPr>
              <a:t>Letland</a:t>
            </a:r>
            <a:r>
              <a:rPr lang="en-US" sz="2200" dirty="0" smtClean="0">
                <a:solidFill>
                  <a:schemeClr val="bg1"/>
                </a:solidFill>
                <a:latin typeface="+mn-lt"/>
              </a:rPr>
              <a:t>, </a:t>
            </a:r>
            <a:r>
              <a:rPr lang="en-US" sz="2200" dirty="0" err="1" smtClean="0">
                <a:solidFill>
                  <a:schemeClr val="bg1"/>
                </a:solidFill>
                <a:latin typeface="+mn-lt"/>
              </a:rPr>
              <a:t>Litouwen</a:t>
            </a:r>
            <a:r>
              <a:rPr lang="en-US" sz="2200" dirty="0" smtClean="0">
                <a:solidFill>
                  <a:schemeClr val="bg1"/>
                </a:solidFill>
                <a:latin typeface="+mn-lt"/>
              </a:rPr>
              <a:t> en </a:t>
            </a:r>
            <a:r>
              <a:rPr lang="en-US" sz="2200" dirty="0" err="1" smtClean="0">
                <a:solidFill>
                  <a:schemeClr val="bg1"/>
                </a:solidFill>
                <a:latin typeface="+mn-lt"/>
              </a:rPr>
              <a:t>delen</a:t>
            </a:r>
            <a:r>
              <a:rPr lang="en-US" sz="2200" dirty="0" smtClean="0">
                <a:solidFill>
                  <a:schemeClr val="bg1"/>
                </a:solidFill>
                <a:latin typeface="+mn-lt"/>
              </a:rPr>
              <a:t> van </a:t>
            </a:r>
            <a:r>
              <a:rPr lang="en-US" sz="2200" dirty="0" err="1" smtClean="0">
                <a:solidFill>
                  <a:schemeClr val="bg1"/>
                </a:solidFill>
                <a:latin typeface="+mn-lt"/>
              </a:rPr>
              <a:t>Slowakije</a:t>
            </a:r>
            <a:r>
              <a:rPr lang="en-US" sz="2200" dirty="0" smtClean="0">
                <a:solidFill>
                  <a:schemeClr val="bg1"/>
                </a:solidFill>
                <a:latin typeface="+mn-lt"/>
              </a:rPr>
              <a:t> en </a:t>
            </a:r>
            <a:r>
              <a:rPr lang="en-US" sz="2200" dirty="0" err="1" smtClean="0">
                <a:solidFill>
                  <a:schemeClr val="bg1"/>
                </a:solidFill>
                <a:latin typeface="+mn-lt"/>
              </a:rPr>
              <a:t>Roemenie</a:t>
            </a:r>
            <a:r>
              <a:rPr lang="en-US" sz="2200" dirty="0" smtClean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2200" dirty="0" err="1" smtClean="0">
                <a:solidFill>
                  <a:schemeClr val="bg1"/>
                </a:solidFill>
                <a:latin typeface="+mn-lt"/>
              </a:rPr>
              <a:t>gingen</a:t>
            </a:r>
            <a:r>
              <a:rPr lang="en-US" sz="2200" dirty="0" smtClean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2200" dirty="0" err="1" smtClean="0">
                <a:solidFill>
                  <a:schemeClr val="bg1"/>
                </a:solidFill>
                <a:latin typeface="+mn-lt"/>
              </a:rPr>
              <a:t>naar</a:t>
            </a:r>
            <a:r>
              <a:rPr lang="en-US" sz="2200" dirty="0" smtClean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2200" dirty="0" err="1" smtClean="0">
                <a:solidFill>
                  <a:schemeClr val="bg1"/>
                </a:solidFill>
                <a:latin typeface="+mn-lt"/>
              </a:rPr>
              <a:t>Rusland</a:t>
            </a:r>
            <a:r>
              <a:rPr lang="en-US" sz="2200" dirty="0" smtClean="0">
                <a:solidFill>
                  <a:schemeClr val="bg1"/>
                </a:solidFill>
                <a:latin typeface="+mn-lt"/>
              </a:rPr>
              <a:t>.</a:t>
            </a:r>
          </a:p>
          <a:p>
            <a:pPr marL="342900" indent="-342900" eaLnBrk="1" hangingPunct="1">
              <a:buFont typeface="Arial" pitchFamily="34" charset="0"/>
              <a:buChar char="•"/>
            </a:pPr>
            <a:endParaRPr lang="en-US" sz="2200" dirty="0" smtClean="0">
              <a:solidFill>
                <a:schemeClr val="bg1"/>
              </a:solidFill>
              <a:latin typeface="+mn-lt"/>
            </a:endParaRPr>
          </a:p>
          <a:p>
            <a:pPr marL="342900" indent="-342900" eaLnBrk="1" hangingPunct="1">
              <a:buFont typeface="Arial" pitchFamily="34" charset="0"/>
              <a:buChar char="•"/>
            </a:pPr>
            <a:endParaRPr lang="en-US" sz="2200" dirty="0" smtClean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7" name="Picture 4" descr="http://farm6.staticflickr.com/5220/5514079379_8014db442a_b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11" r="46319"/>
          <a:stretch/>
        </p:blipFill>
        <p:spPr bwMode="auto">
          <a:xfrm>
            <a:off x="0" y="0"/>
            <a:ext cx="2609321" cy="6862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www.diercke.de/bilder/omeda/501/100790_036_4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0457" y="0"/>
            <a:ext cx="6574972" cy="6877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://www.wpclipart.com/medical/symbols/medical_symbols_2/eye.png"/>
          <p:cNvPicPr>
            <a:picLocks noChangeAspect="1" noChangeArrowheads="1"/>
          </p:cNvPicPr>
          <p:nvPr/>
        </p:nvPicPr>
        <p:blipFill>
          <a:blip r:embed="rId5" cstate="print">
            <a:duotone>
              <a:prstClr val="black"/>
              <a:schemeClr val="tx2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9767444" y="5556117"/>
            <a:ext cx="899592" cy="4949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76628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5" name="Tekstvak 2"/>
          <p:cNvSpPr txBox="1">
            <a:spLocks noChangeArrowheads="1"/>
          </p:cNvSpPr>
          <p:nvPr/>
        </p:nvSpPr>
        <p:spPr bwMode="auto">
          <a:xfrm>
            <a:off x="1881189" y="6286500"/>
            <a:ext cx="378618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nl-NL">
                <a:latin typeface="Corbel" pitchFamily="34" charset="0"/>
              </a:rPr>
              <a:t>Eisenhower spreekt troepen toe.</a:t>
            </a:r>
          </a:p>
        </p:txBody>
      </p:sp>
      <p:sp>
        <p:nvSpPr>
          <p:cNvPr id="5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8400256" y="6381329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2400">
                <a:solidFill>
                  <a:schemeClr val="bg1"/>
                </a:solidFill>
              </a:rPr>
              <a:t>106</a:t>
            </a:fld>
            <a:endParaRPr lang="nl-NL" sz="2400" dirty="0">
              <a:solidFill>
                <a:schemeClr val="bg1"/>
              </a:solidFill>
            </a:endParaRPr>
          </a:p>
        </p:txBody>
      </p:sp>
      <p:sp>
        <p:nvSpPr>
          <p:cNvPr id="6" name="Tekstvak 1"/>
          <p:cNvSpPr txBox="1">
            <a:spLocks noChangeArrowheads="1"/>
          </p:cNvSpPr>
          <p:nvPr/>
        </p:nvSpPr>
        <p:spPr bwMode="auto">
          <a:xfrm>
            <a:off x="2895068" y="66558"/>
            <a:ext cx="3433162" cy="2800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en-US" sz="2200" dirty="0" err="1">
                <a:solidFill>
                  <a:schemeClr val="bg1"/>
                </a:solidFill>
              </a:rPr>
              <a:t>Veranderingen</a:t>
            </a:r>
            <a:r>
              <a:rPr lang="en-US" sz="2200" dirty="0">
                <a:solidFill>
                  <a:schemeClr val="bg1"/>
                </a:solidFill>
              </a:rPr>
              <a:t> in </a:t>
            </a:r>
            <a:r>
              <a:rPr lang="en-US" sz="2200" dirty="0" err="1">
                <a:solidFill>
                  <a:schemeClr val="bg1"/>
                </a:solidFill>
              </a:rPr>
              <a:t>grenzen</a:t>
            </a:r>
            <a:r>
              <a:rPr lang="en-US" sz="2200" dirty="0">
                <a:solidFill>
                  <a:schemeClr val="bg1"/>
                </a:solidFill>
              </a:rPr>
              <a:t> en </a:t>
            </a:r>
            <a:r>
              <a:rPr lang="en-US" sz="2200" dirty="0" err="1">
                <a:solidFill>
                  <a:schemeClr val="bg1"/>
                </a:solidFill>
              </a:rPr>
              <a:t>landen</a:t>
            </a:r>
            <a:r>
              <a:rPr lang="en-US" sz="2200" dirty="0" smtClean="0">
                <a:solidFill>
                  <a:schemeClr val="bg1"/>
                </a:solidFill>
              </a:rPr>
              <a:t>.</a:t>
            </a:r>
            <a:endParaRPr lang="en-US" sz="2200" dirty="0" smtClean="0">
              <a:solidFill>
                <a:schemeClr val="bg1"/>
              </a:solidFill>
              <a:latin typeface="+mn-lt"/>
            </a:endParaRPr>
          </a:p>
          <a:p>
            <a:pPr eaLnBrk="1" hangingPunct="1"/>
            <a:endParaRPr lang="en-US" sz="2200" dirty="0">
              <a:solidFill>
                <a:schemeClr val="bg1"/>
              </a:solidFill>
              <a:latin typeface="+mn-lt"/>
            </a:endParaRPr>
          </a:p>
          <a:p>
            <a:pPr eaLnBrk="1" hangingPunct="1"/>
            <a:endParaRPr lang="en-US" sz="2200" dirty="0" smtClean="0">
              <a:solidFill>
                <a:schemeClr val="bg1"/>
              </a:solidFill>
              <a:latin typeface="+mn-lt"/>
            </a:endParaRPr>
          </a:p>
          <a:p>
            <a:pPr marL="342900" indent="-342900" eaLnBrk="1" hangingPunct="1">
              <a:buFont typeface="Arial" pitchFamily="34" charset="0"/>
              <a:buChar char="•"/>
            </a:pPr>
            <a:r>
              <a:rPr lang="en-US" sz="2200" dirty="0" err="1" smtClean="0">
                <a:solidFill>
                  <a:schemeClr val="bg1"/>
                </a:solidFill>
                <a:latin typeface="+mn-lt"/>
              </a:rPr>
              <a:t>Duitsland</a:t>
            </a:r>
            <a:r>
              <a:rPr lang="en-US" sz="2200" dirty="0" smtClean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2200" dirty="0" err="1" smtClean="0">
                <a:solidFill>
                  <a:schemeClr val="bg1"/>
                </a:solidFill>
                <a:latin typeface="+mn-lt"/>
              </a:rPr>
              <a:t>wordt</a:t>
            </a:r>
            <a:r>
              <a:rPr lang="en-US" sz="2200" dirty="0" smtClean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2200" dirty="0" err="1" smtClean="0">
                <a:solidFill>
                  <a:schemeClr val="bg1"/>
                </a:solidFill>
                <a:latin typeface="+mn-lt"/>
              </a:rPr>
              <a:t>verdeeld</a:t>
            </a:r>
            <a:r>
              <a:rPr lang="en-US" sz="2200" dirty="0" smtClean="0">
                <a:solidFill>
                  <a:schemeClr val="bg1"/>
                </a:solidFill>
                <a:latin typeface="+mn-lt"/>
              </a:rPr>
              <a:t> in </a:t>
            </a:r>
            <a:r>
              <a:rPr lang="en-US" sz="2200" dirty="0" err="1" smtClean="0">
                <a:solidFill>
                  <a:schemeClr val="bg1"/>
                </a:solidFill>
                <a:latin typeface="+mn-lt"/>
              </a:rPr>
              <a:t>een</a:t>
            </a:r>
            <a:r>
              <a:rPr lang="en-US" sz="2200" dirty="0" smtClean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2200" dirty="0" err="1" smtClean="0">
                <a:solidFill>
                  <a:schemeClr val="bg1"/>
                </a:solidFill>
                <a:latin typeface="+mn-lt"/>
              </a:rPr>
              <a:t>Frans</a:t>
            </a:r>
            <a:r>
              <a:rPr lang="en-US" sz="2200" dirty="0" smtClean="0">
                <a:solidFill>
                  <a:schemeClr val="bg1"/>
                </a:solidFill>
                <a:latin typeface="+mn-lt"/>
              </a:rPr>
              <a:t>, Engels, </a:t>
            </a:r>
            <a:r>
              <a:rPr lang="en-US" sz="2200" dirty="0" err="1" smtClean="0">
                <a:solidFill>
                  <a:schemeClr val="bg1"/>
                </a:solidFill>
                <a:latin typeface="+mn-lt"/>
              </a:rPr>
              <a:t>Amerikaans</a:t>
            </a:r>
            <a:r>
              <a:rPr lang="en-US" sz="2200" dirty="0" smtClean="0">
                <a:solidFill>
                  <a:schemeClr val="bg1"/>
                </a:solidFill>
                <a:latin typeface="+mn-lt"/>
              </a:rPr>
              <a:t> en </a:t>
            </a:r>
            <a:r>
              <a:rPr lang="en-US" sz="2200" dirty="0" err="1" smtClean="0">
                <a:solidFill>
                  <a:schemeClr val="bg1"/>
                </a:solidFill>
                <a:latin typeface="+mn-lt"/>
              </a:rPr>
              <a:t>Russisch</a:t>
            </a:r>
            <a:r>
              <a:rPr lang="en-US" sz="2200" dirty="0" smtClean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2200" dirty="0" err="1" smtClean="0">
                <a:solidFill>
                  <a:schemeClr val="bg1"/>
                </a:solidFill>
                <a:latin typeface="+mn-lt"/>
              </a:rPr>
              <a:t>deel</a:t>
            </a:r>
            <a:r>
              <a:rPr lang="en-US" sz="2200" dirty="0" smtClean="0">
                <a:solidFill>
                  <a:schemeClr val="bg1"/>
                </a:solidFill>
                <a:latin typeface="+mn-lt"/>
              </a:rPr>
              <a:t>.</a:t>
            </a:r>
          </a:p>
        </p:txBody>
      </p:sp>
      <p:pic>
        <p:nvPicPr>
          <p:cNvPr id="7" name="Picture 4" descr="http://farm6.staticflickr.com/5220/5514079379_8014db442a_b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11" r="46319"/>
          <a:stretch/>
        </p:blipFill>
        <p:spPr bwMode="auto">
          <a:xfrm>
            <a:off x="0" y="0"/>
            <a:ext cx="2609321" cy="6862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24" t="13987" r="58608" b="33949"/>
          <a:stretch/>
        </p:blipFill>
        <p:spPr bwMode="auto">
          <a:xfrm>
            <a:off x="6502400" y="0"/>
            <a:ext cx="5689599" cy="6951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Afbeelding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4742" y="2614539"/>
            <a:ext cx="926416" cy="861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146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5" name="Tekstvak 2"/>
          <p:cNvSpPr txBox="1">
            <a:spLocks noChangeArrowheads="1"/>
          </p:cNvSpPr>
          <p:nvPr/>
        </p:nvSpPr>
        <p:spPr bwMode="auto">
          <a:xfrm>
            <a:off x="1881189" y="6286500"/>
            <a:ext cx="378618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nl-NL">
                <a:latin typeface="Corbel" pitchFamily="34" charset="0"/>
              </a:rPr>
              <a:t>Eisenhower spreekt troepen toe.</a:t>
            </a:r>
          </a:p>
        </p:txBody>
      </p:sp>
      <p:sp>
        <p:nvSpPr>
          <p:cNvPr id="5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8400256" y="6381329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2400">
                <a:solidFill>
                  <a:schemeClr val="bg1"/>
                </a:solidFill>
              </a:rPr>
              <a:t>107</a:t>
            </a:fld>
            <a:endParaRPr lang="nl-NL" sz="2400" dirty="0">
              <a:solidFill>
                <a:schemeClr val="bg1"/>
              </a:solidFill>
            </a:endParaRPr>
          </a:p>
        </p:txBody>
      </p:sp>
      <p:sp>
        <p:nvSpPr>
          <p:cNvPr id="6" name="Tekstvak 1"/>
          <p:cNvSpPr txBox="1">
            <a:spLocks noChangeArrowheads="1"/>
          </p:cNvSpPr>
          <p:nvPr/>
        </p:nvSpPr>
        <p:spPr bwMode="auto">
          <a:xfrm>
            <a:off x="2895069" y="516501"/>
            <a:ext cx="3026760" cy="144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endParaRPr lang="en-US" sz="2200" dirty="0">
              <a:solidFill>
                <a:schemeClr val="bg1"/>
              </a:solidFill>
              <a:latin typeface="+mn-lt"/>
            </a:endParaRPr>
          </a:p>
          <a:p>
            <a:pPr eaLnBrk="1" hangingPunct="1"/>
            <a:endParaRPr lang="en-US" sz="2200" dirty="0" smtClean="0">
              <a:solidFill>
                <a:schemeClr val="bg1"/>
              </a:solidFill>
              <a:latin typeface="+mn-lt"/>
            </a:endParaRPr>
          </a:p>
          <a:p>
            <a:pPr marL="342900" indent="-342900" eaLnBrk="1" hangingPunct="1">
              <a:buFont typeface="Arial" pitchFamily="34" charset="0"/>
              <a:buChar char="•"/>
            </a:pPr>
            <a:r>
              <a:rPr lang="en-US" sz="2200" dirty="0" err="1" smtClean="0">
                <a:solidFill>
                  <a:schemeClr val="bg1"/>
                </a:solidFill>
                <a:latin typeface="+mn-lt"/>
              </a:rPr>
              <a:t>Ook</a:t>
            </a:r>
            <a:r>
              <a:rPr lang="en-US" sz="2200" dirty="0" smtClean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2200" dirty="0" err="1" smtClean="0">
                <a:solidFill>
                  <a:schemeClr val="bg1"/>
                </a:solidFill>
                <a:latin typeface="+mn-lt"/>
              </a:rPr>
              <a:t>Berlijn</a:t>
            </a:r>
            <a:r>
              <a:rPr lang="en-US" sz="2200" dirty="0" smtClean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2200" dirty="0" err="1" smtClean="0">
                <a:solidFill>
                  <a:schemeClr val="bg1"/>
                </a:solidFill>
                <a:latin typeface="+mn-lt"/>
              </a:rPr>
              <a:t>zelf</a:t>
            </a:r>
            <a:r>
              <a:rPr lang="en-US" sz="2200" dirty="0" smtClean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2200" dirty="0" err="1" smtClean="0">
                <a:solidFill>
                  <a:schemeClr val="bg1"/>
                </a:solidFill>
                <a:latin typeface="+mn-lt"/>
              </a:rPr>
              <a:t>wordt</a:t>
            </a:r>
            <a:r>
              <a:rPr lang="en-US" sz="2200" dirty="0" smtClean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2200" dirty="0" err="1" smtClean="0">
                <a:solidFill>
                  <a:schemeClr val="bg1"/>
                </a:solidFill>
                <a:latin typeface="+mn-lt"/>
              </a:rPr>
              <a:t>verdeelt</a:t>
            </a:r>
            <a:r>
              <a:rPr lang="en-US" sz="2200" dirty="0" smtClean="0">
                <a:solidFill>
                  <a:schemeClr val="bg1"/>
                </a:solidFill>
                <a:latin typeface="+mn-lt"/>
              </a:rPr>
              <a:t> in </a:t>
            </a:r>
            <a:r>
              <a:rPr lang="en-US" sz="2200" dirty="0" err="1" smtClean="0">
                <a:solidFill>
                  <a:schemeClr val="bg1"/>
                </a:solidFill>
                <a:latin typeface="+mn-lt"/>
              </a:rPr>
              <a:t>vier</a:t>
            </a:r>
            <a:r>
              <a:rPr lang="en-US" sz="2200" dirty="0" smtClean="0">
                <a:solidFill>
                  <a:schemeClr val="bg1"/>
                </a:solidFill>
                <a:latin typeface="+mn-lt"/>
              </a:rPr>
              <a:t> zones</a:t>
            </a:r>
          </a:p>
        </p:txBody>
      </p:sp>
      <p:pic>
        <p:nvPicPr>
          <p:cNvPr id="7" name="Picture 4" descr="http://farm6.staticflickr.com/5220/5514079379_8014db442a_b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11" r="46319"/>
          <a:stretch/>
        </p:blipFill>
        <p:spPr bwMode="auto">
          <a:xfrm>
            <a:off x="0" y="0"/>
            <a:ext cx="2609321" cy="6862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45" t="28942" r="50635" b="25062"/>
          <a:stretch/>
        </p:blipFill>
        <p:spPr bwMode="auto">
          <a:xfrm>
            <a:off x="6218919" y="516501"/>
            <a:ext cx="5973081" cy="51650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2" descr="http://www.wpclipart.com/medical/symbols/medical_symbols_2/eye.png"/>
          <p:cNvPicPr>
            <a:picLocks noChangeAspect="1" noChangeArrowheads="1"/>
          </p:cNvPicPr>
          <p:nvPr/>
        </p:nvPicPr>
        <p:blipFill>
          <a:blip r:embed="rId5" cstate="print">
            <a:duotone>
              <a:prstClr val="black"/>
              <a:schemeClr val="tx2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9767444" y="5556117"/>
            <a:ext cx="899592" cy="4949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31252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5" name="Tekstvak 2"/>
          <p:cNvSpPr txBox="1">
            <a:spLocks noChangeArrowheads="1"/>
          </p:cNvSpPr>
          <p:nvPr/>
        </p:nvSpPr>
        <p:spPr bwMode="auto">
          <a:xfrm>
            <a:off x="1881189" y="6286500"/>
            <a:ext cx="378618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nl-NL">
                <a:latin typeface="Corbel" pitchFamily="34" charset="0"/>
              </a:rPr>
              <a:t>Eisenhower spreekt troepen toe.</a:t>
            </a:r>
          </a:p>
        </p:txBody>
      </p:sp>
      <p:sp>
        <p:nvSpPr>
          <p:cNvPr id="5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8400256" y="6381329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2400">
                <a:solidFill>
                  <a:schemeClr val="bg1"/>
                </a:solidFill>
              </a:rPr>
              <a:t>108</a:t>
            </a:fld>
            <a:endParaRPr lang="nl-NL" sz="2400" dirty="0">
              <a:solidFill>
                <a:schemeClr val="bg1"/>
              </a:solidFill>
            </a:endParaRPr>
          </a:p>
        </p:txBody>
      </p:sp>
      <p:sp>
        <p:nvSpPr>
          <p:cNvPr id="6" name="Tekstvak 1"/>
          <p:cNvSpPr txBox="1">
            <a:spLocks noChangeArrowheads="1"/>
          </p:cNvSpPr>
          <p:nvPr/>
        </p:nvSpPr>
        <p:spPr bwMode="auto">
          <a:xfrm>
            <a:off x="2895069" y="516501"/>
            <a:ext cx="3737743" cy="41549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en-US" sz="2200" dirty="0" err="1" smtClean="0">
                <a:solidFill>
                  <a:schemeClr val="bg1"/>
                </a:solidFill>
                <a:latin typeface="+mn-lt"/>
              </a:rPr>
              <a:t>Veranderingen</a:t>
            </a:r>
            <a:r>
              <a:rPr lang="en-US" sz="2200" dirty="0" smtClean="0">
                <a:solidFill>
                  <a:schemeClr val="bg1"/>
                </a:solidFill>
                <a:latin typeface="+mn-lt"/>
              </a:rPr>
              <a:t> in de </a:t>
            </a:r>
            <a:r>
              <a:rPr lang="en-US" sz="2200" dirty="0" err="1" smtClean="0">
                <a:solidFill>
                  <a:schemeClr val="bg1"/>
                </a:solidFill>
                <a:latin typeface="+mn-lt"/>
              </a:rPr>
              <a:t>machtsverhoudingen</a:t>
            </a:r>
            <a:r>
              <a:rPr lang="en-US" sz="2200" dirty="0" smtClean="0">
                <a:solidFill>
                  <a:schemeClr val="bg1"/>
                </a:solidFill>
                <a:latin typeface="+mn-lt"/>
              </a:rPr>
              <a:t>:</a:t>
            </a:r>
          </a:p>
          <a:p>
            <a:pPr eaLnBrk="1" hangingPunct="1"/>
            <a:endParaRPr lang="en-US" sz="2200" dirty="0">
              <a:solidFill>
                <a:schemeClr val="bg1"/>
              </a:solidFill>
              <a:latin typeface="+mn-lt"/>
            </a:endParaRPr>
          </a:p>
          <a:p>
            <a:pPr eaLnBrk="1" hangingPunct="1"/>
            <a:r>
              <a:rPr lang="en-US" sz="2200" dirty="0" smtClean="0">
                <a:solidFill>
                  <a:schemeClr val="bg1"/>
                </a:solidFill>
                <a:latin typeface="+mn-lt"/>
              </a:rPr>
              <a:t>West-Europa </a:t>
            </a:r>
            <a:r>
              <a:rPr lang="en-US" sz="2200" dirty="0" err="1" smtClean="0">
                <a:solidFill>
                  <a:schemeClr val="bg1"/>
                </a:solidFill>
                <a:latin typeface="+mn-lt"/>
              </a:rPr>
              <a:t>verliest</a:t>
            </a:r>
            <a:r>
              <a:rPr lang="en-US" sz="2200" dirty="0" smtClean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2200" dirty="0" err="1" smtClean="0">
                <a:solidFill>
                  <a:schemeClr val="bg1"/>
                </a:solidFill>
                <a:latin typeface="+mn-lt"/>
              </a:rPr>
              <a:t>macht</a:t>
            </a:r>
            <a:r>
              <a:rPr lang="en-US" sz="2200" dirty="0" smtClean="0">
                <a:solidFill>
                  <a:schemeClr val="bg1"/>
                </a:solidFill>
                <a:latin typeface="+mn-lt"/>
              </a:rPr>
              <a:t>.</a:t>
            </a:r>
          </a:p>
          <a:p>
            <a:pPr eaLnBrk="1" hangingPunct="1"/>
            <a:endParaRPr lang="en-US" sz="2200" dirty="0">
              <a:solidFill>
                <a:schemeClr val="bg1"/>
              </a:solidFill>
              <a:latin typeface="+mn-lt"/>
            </a:endParaRPr>
          </a:p>
          <a:p>
            <a:pPr eaLnBrk="1" hangingPunct="1"/>
            <a:r>
              <a:rPr lang="en-US" sz="2200" dirty="0" smtClean="0">
                <a:solidFill>
                  <a:schemeClr val="bg1"/>
                </a:solidFill>
                <a:latin typeface="+mn-lt"/>
              </a:rPr>
              <a:t>De VS en de </a:t>
            </a:r>
            <a:r>
              <a:rPr lang="en-US" sz="2200" dirty="0" err="1" smtClean="0">
                <a:solidFill>
                  <a:schemeClr val="bg1"/>
                </a:solidFill>
                <a:latin typeface="+mn-lt"/>
              </a:rPr>
              <a:t>Sovjet-Unie</a:t>
            </a:r>
            <a:r>
              <a:rPr lang="en-US" sz="2200" dirty="0" smtClean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2200" dirty="0" err="1" smtClean="0">
                <a:solidFill>
                  <a:schemeClr val="bg1"/>
                </a:solidFill>
                <a:latin typeface="+mn-lt"/>
              </a:rPr>
              <a:t>worden</a:t>
            </a:r>
            <a:r>
              <a:rPr lang="en-US" sz="2200" dirty="0" smtClean="0">
                <a:solidFill>
                  <a:schemeClr val="bg1"/>
                </a:solidFill>
                <a:latin typeface="+mn-lt"/>
              </a:rPr>
              <a:t> de </a:t>
            </a:r>
            <a:r>
              <a:rPr lang="en-US" sz="2200" dirty="0" err="1" smtClean="0">
                <a:solidFill>
                  <a:schemeClr val="bg1"/>
                </a:solidFill>
                <a:latin typeface="+mn-lt"/>
              </a:rPr>
              <a:t>machtigste</a:t>
            </a:r>
            <a:r>
              <a:rPr lang="en-US" sz="2200" dirty="0" smtClean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2200" dirty="0" err="1" smtClean="0">
                <a:solidFill>
                  <a:schemeClr val="bg1"/>
                </a:solidFill>
                <a:latin typeface="+mn-lt"/>
              </a:rPr>
              <a:t>landen</a:t>
            </a:r>
            <a:r>
              <a:rPr lang="en-US" sz="2200" dirty="0" smtClean="0">
                <a:solidFill>
                  <a:schemeClr val="bg1"/>
                </a:solidFill>
                <a:latin typeface="+mn-lt"/>
              </a:rPr>
              <a:t> van de </a:t>
            </a:r>
            <a:r>
              <a:rPr lang="en-US" sz="2200" dirty="0" err="1" smtClean="0">
                <a:solidFill>
                  <a:schemeClr val="bg1"/>
                </a:solidFill>
                <a:latin typeface="+mn-lt"/>
              </a:rPr>
              <a:t>wereld</a:t>
            </a:r>
            <a:r>
              <a:rPr lang="en-US" sz="2200" dirty="0" smtClean="0">
                <a:solidFill>
                  <a:schemeClr val="bg1"/>
                </a:solidFill>
                <a:latin typeface="+mn-lt"/>
              </a:rPr>
              <a:t>.</a:t>
            </a:r>
          </a:p>
          <a:p>
            <a:pPr eaLnBrk="1" hangingPunct="1"/>
            <a:endParaRPr lang="en-US" sz="2200" dirty="0">
              <a:solidFill>
                <a:schemeClr val="bg1"/>
              </a:solidFill>
              <a:latin typeface="+mn-lt"/>
            </a:endParaRPr>
          </a:p>
          <a:p>
            <a:pPr eaLnBrk="1" hangingPunct="1"/>
            <a:r>
              <a:rPr lang="en-US" sz="2200" dirty="0" err="1" smtClean="0">
                <a:solidFill>
                  <a:schemeClr val="bg1"/>
                </a:solidFill>
                <a:latin typeface="+mn-lt"/>
              </a:rPr>
              <a:t>Veel</a:t>
            </a:r>
            <a:r>
              <a:rPr lang="en-US" sz="2200" dirty="0" smtClean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2200" dirty="0" err="1" smtClean="0">
                <a:solidFill>
                  <a:schemeClr val="bg1"/>
                </a:solidFill>
                <a:latin typeface="+mn-lt"/>
              </a:rPr>
              <a:t>Kolonies</a:t>
            </a:r>
            <a:r>
              <a:rPr lang="en-US" sz="2200" dirty="0" smtClean="0">
                <a:solidFill>
                  <a:schemeClr val="bg1"/>
                </a:solidFill>
                <a:latin typeface="+mn-lt"/>
              </a:rPr>
              <a:t> van West-Europa </a:t>
            </a:r>
            <a:r>
              <a:rPr lang="en-US" sz="2200" dirty="0" err="1" smtClean="0">
                <a:solidFill>
                  <a:schemeClr val="bg1"/>
                </a:solidFill>
                <a:latin typeface="+mn-lt"/>
              </a:rPr>
              <a:t>worden</a:t>
            </a:r>
            <a:r>
              <a:rPr lang="en-US" sz="2200" dirty="0" smtClean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2200" dirty="0" err="1" smtClean="0">
                <a:solidFill>
                  <a:schemeClr val="bg1"/>
                </a:solidFill>
                <a:latin typeface="+mn-lt"/>
              </a:rPr>
              <a:t>na</a:t>
            </a:r>
            <a:r>
              <a:rPr lang="en-US" sz="2200" dirty="0" smtClean="0">
                <a:solidFill>
                  <a:schemeClr val="bg1"/>
                </a:solidFill>
                <a:latin typeface="+mn-lt"/>
              </a:rPr>
              <a:t> WO II </a:t>
            </a:r>
            <a:r>
              <a:rPr lang="en-US" sz="2200" dirty="0" err="1" smtClean="0">
                <a:solidFill>
                  <a:schemeClr val="bg1"/>
                </a:solidFill>
                <a:latin typeface="+mn-lt"/>
              </a:rPr>
              <a:t>onafhankelijk</a:t>
            </a:r>
            <a:r>
              <a:rPr lang="en-US" sz="2200" dirty="0" smtClean="0">
                <a:solidFill>
                  <a:schemeClr val="bg1"/>
                </a:solidFill>
                <a:latin typeface="+mn-lt"/>
              </a:rPr>
              <a:t>.</a:t>
            </a:r>
          </a:p>
        </p:txBody>
      </p:sp>
      <p:pic>
        <p:nvPicPr>
          <p:cNvPr id="7" name="Picture 4" descr="http://farm6.staticflickr.com/5220/5514079379_8014db442a_b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11" r="46319"/>
          <a:stretch/>
        </p:blipFill>
        <p:spPr bwMode="auto">
          <a:xfrm>
            <a:off x="0" y="0"/>
            <a:ext cx="2609321" cy="6862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Afbeelding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0732" y="5048296"/>
            <a:ext cx="926416" cy="861392"/>
          </a:xfrm>
          <a:prstGeom prst="rect">
            <a:avLst/>
          </a:prstGeom>
        </p:spPr>
      </p:pic>
      <p:pic>
        <p:nvPicPr>
          <p:cNvPr id="3074" name="Picture 2" descr="http://www.veltmaete.nl/wp-content/gallery/bronnen-gs-2/ko16b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0519" y="1170656"/>
            <a:ext cx="5473073" cy="3877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9555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8575" y="104775"/>
            <a:ext cx="4514850" cy="664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93878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://upload.wikimedia.org/wikipedia/commons/9/9c/Bundesarchiv_Bild_183-R69173%2C_M%C3%BCnchener_Abkommen%2C_Staatschefs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802"/>
          <a:stretch/>
        </p:blipFill>
        <p:spPr bwMode="auto">
          <a:xfrm>
            <a:off x="3263539" y="1113013"/>
            <a:ext cx="6034840" cy="523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hthoek 4"/>
          <p:cNvSpPr/>
          <p:nvPr/>
        </p:nvSpPr>
        <p:spPr>
          <a:xfrm>
            <a:off x="3263539" y="83736"/>
            <a:ext cx="7402748" cy="77867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nl-NL" sz="2000" u="sng" dirty="0">
              <a:solidFill>
                <a:schemeClr val="bg1"/>
              </a:solidFill>
              <a:latin typeface="Calibri" pitchFamily="34" charset="0"/>
            </a:endParaRPr>
          </a:p>
          <a:p>
            <a:r>
              <a:rPr lang="nl-NL" sz="2000" dirty="0">
                <a:solidFill>
                  <a:schemeClr val="bg1"/>
                </a:solidFill>
                <a:latin typeface="Calibri" pitchFamily="34" charset="0"/>
              </a:rPr>
              <a:t>Engeland, Frankrijk, Duitsland en Italië praten over </a:t>
            </a:r>
            <a:r>
              <a:rPr lang="nl-NL" sz="2000" dirty="0" err="1">
                <a:solidFill>
                  <a:schemeClr val="bg1"/>
                </a:solidFill>
                <a:latin typeface="Calibri" pitchFamily="34" charset="0"/>
              </a:rPr>
              <a:t>Sudetenland</a:t>
            </a:r>
            <a:r>
              <a:rPr lang="nl-NL" sz="2000" dirty="0">
                <a:solidFill>
                  <a:schemeClr val="bg1"/>
                </a:solidFill>
                <a:latin typeface="Calibri" pitchFamily="34" charset="0"/>
              </a:rPr>
              <a:t>.</a:t>
            </a:r>
          </a:p>
          <a:p>
            <a:endParaRPr lang="nl-NL" sz="2000" dirty="0">
              <a:solidFill>
                <a:schemeClr val="bg1"/>
              </a:solidFill>
              <a:latin typeface="Calibri" pitchFamily="34" charset="0"/>
            </a:endParaRPr>
          </a:p>
          <a:p>
            <a:endParaRPr lang="en-US" sz="2000" i="1" dirty="0">
              <a:solidFill>
                <a:schemeClr val="bg1"/>
              </a:solidFill>
              <a:latin typeface="Calibri" pitchFamily="34" charset="0"/>
            </a:endParaRPr>
          </a:p>
          <a:p>
            <a:endParaRPr lang="en-US" sz="2000" i="1" dirty="0" smtClean="0">
              <a:solidFill>
                <a:schemeClr val="bg1"/>
              </a:solidFill>
              <a:latin typeface="Calibri" pitchFamily="34" charset="0"/>
            </a:endParaRPr>
          </a:p>
          <a:p>
            <a:endParaRPr lang="en-US" sz="2000" i="1" dirty="0">
              <a:solidFill>
                <a:schemeClr val="bg1"/>
              </a:solidFill>
              <a:latin typeface="Calibri" pitchFamily="34" charset="0"/>
            </a:endParaRPr>
          </a:p>
          <a:p>
            <a:endParaRPr lang="en-US" sz="2000" i="1" dirty="0" smtClean="0">
              <a:solidFill>
                <a:schemeClr val="bg1"/>
              </a:solidFill>
              <a:latin typeface="Calibri" pitchFamily="34" charset="0"/>
            </a:endParaRPr>
          </a:p>
          <a:p>
            <a:endParaRPr lang="en-US" sz="2000" i="1" dirty="0">
              <a:solidFill>
                <a:schemeClr val="bg1"/>
              </a:solidFill>
              <a:latin typeface="Calibri" pitchFamily="34" charset="0"/>
            </a:endParaRPr>
          </a:p>
          <a:p>
            <a:endParaRPr lang="en-US" sz="2000" i="1" dirty="0" smtClean="0">
              <a:solidFill>
                <a:schemeClr val="bg1"/>
              </a:solidFill>
              <a:latin typeface="Calibri" pitchFamily="34" charset="0"/>
            </a:endParaRPr>
          </a:p>
          <a:p>
            <a:endParaRPr lang="en-US" sz="2000" i="1" dirty="0">
              <a:solidFill>
                <a:schemeClr val="bg1"/>
              </a:solidFill>
              <a:latin typeface="Calibri" pitchFamily="34" charset="0"/>
            </a:endParaRPr>
          </a:p>
          <a:p>
            <a:endParaRPr lang="en-US" sz="2000" i="1" dirty="0" smtClean="0">
              <a:solidFill>
                <a:schemeClr val="bg1"/>
              </a:solidFill>
              <a:latin typeface="Calibri" pitchFamily="34" charset="0"/>
            </a:endParaRPr>
          </a:p>
          <a:p>
            <a:endParaRPr lang="en-US" sz="2000" i="1" dirty="0">
              <a:solidFill>
                <a:schemeClr val="bg1"/>
              </a:solidFill>
              <a:latin typeface="Calibri" pitchFamily="34" charset="0"/>
            </a:endParaRPr>
          </a:p>
          <a:p>
            <a:r>
              <a:rPr lang="en-US" sz="2000" i="1" dirty="0" smtClean="0">
                <a:solidFill>
                  <a:schemeClr val="bg1"/>
                </a:solidFill>
                <a:latin typeface="Calibri" pitchFamily="34" charset="0"/>
              </a:rPr>
              <a:t>     </a:t>
            </a:r>
            <a:r>
              <a:rPr lang="en-US" sz="2000" i="1" dirty="0">
                <a:solidFill>
                  <a:schemeClr val="bg1"/>
                </a:solidFill>
                <a:latin typeface="Calibri" pitchFamily="34" charset="0"/>
              </a:rPr>
              <a:t>Chamberlain    </a:t>
            </a:r>
            <a:r>
              <a:rPr lang="en-US" sz="2000" i="1" dirty="0" smtClean="0">
                <a:solidFill>
                  <a:schemeClr val="bg1"/>
                </a:solidFill>
                <a:latin typeface="Calibri" pitchFamily="34" charset="0"/>
              </a:rPr>
              <a:t> Daladier (FR)        Hitler                Mussolini   </a:t>
            </a:r>
          </a:p>
          <a:p>
            <a:endParaRPr lang="en-US" sz="2000" i="1" dirty="0">
              <a:solidFill>
                <a:schemeClr val="bg1"/>
              </a:solidFill>
              <a:latin typeface="Calibri" pitchFamily="34" charset="0"/>
            </a:endParaRPr>
          </a:p>
          <a:p>
            <a:endParaRPr lang="en-US" sz="2000" i="1" dirty="0" smtClean="0">
              <a:solidFill>
                <a:schemeClr val="bg1"/>
              </a:solidFill>
              <a:latin typeface="Calibri" pitchFamily="34" charset="0"/>
            </a:endParaRPr>
          </a:p>
          <a:p>
            <a:endParaRPr lang="en-US" sz="2000" i="1" dirty="0">
              <a:solidFill>
                <a:schemeClr val="bg1"/>
              </a:solidFill>
              <a:latin typeface="Calibri" pitchFamily="34" charset="0"/>
            </a:endParaRPr>
          </a:p>
          <a:p>
            <a:endParaRPr lang="en-US" sz="2000" i="1" dirty="0" smtClean="0">
              <a:solidFill>
                <a:schemeClr val="bg1"/>
              </a:solidFill>
              <a:latin typeface="Calibri" pitchFamily="34" charset="0"/>
            </a:endParaRPr>
          </a:p>
          <a:p>
            <a:endParaRPr lang="en-US" sz="2000" i="1" dirty="0" smtClean="0">
              <a:solidFill>
                <a:schemeClr val="bg1"/>
              </a:solidFill>
              <a:latin typeface="Calibri" pitchFamily="34" charset="0"/>
            </a:endParaRPr>
          </a:p>
          <a:p>
            <a:endParaRPr lang="en-US" sz="2000" i="1" dirty="0">
              <a:solidFill>
                <a:schemeClr val="bg1"/>
              </a:solidFill>
              <a:latin typeface="Calibri" pitchFamily="34" charset="0"/>
            </a:endParaRPr>
          </a:p>
          <a:p>
            <a:endParaRPr lang="en-US" sz="2000" i="1" dirty="0" smtClean="0">
              <a:solidFill>
                <a:schemeClr val="bg1"/>
              </a:solidFill>
              <a:latin typeface="Calibri" pitchFamily="34" charset="0"/>
            </a:endParaRPr>
          </a:p>
          <a:p>
            <a:endParaRPr lang="en-US" sz="2000" i="1" dirty="0">
              <a:solidFill>
                <a:schemeClr val="bg1"/>
              </a:solidFill>
              <a:latin typeface="Calibri" pitchFamily="34" charset="0"/>
            </a:endParaRPr>
          </a:p>
          <a:p>
            <a:r>
              <a:rPr lang="nl-NL" sz="2000" i="1" dirty="0">
                <a:solidFill>
                  <a:schemeClr val="bg1"/>
                </a:solidFill>
                <a:latin typeface="Calibri" pitchFamily="34" charset="0"/>
              </a:rPr>
              <a:t>Niet uitgenodigd: Stalin (Sovjet-Unie) en Tsjecho-Slowakije(!)</a:t>
            </a:r>
          </a:p>
          <a:p>
            <a:r>
              <a:rPr lang="en-US" sz="2000" i="1" dirty="0" smtClean="0">
                <a:solidFill>
                  <a:schemeClr val="bg1"/>
                </a:solidFill>
                <a:latin typeface="Calibri" pitchFamily="34" charset="0"/>
              </a:rPr>
              <a:t>             </a:t>
            </a:r>
            <a:endParaRPr lang="nl-NL" sz="2000" i="1" dirty="0">
              <a:solidFill>
                <a:schemeClr val="bg1"/>
              </a:solidFill>
              <a:latin typeface="Calibri" pitchFamily="34" charset="0"/>
            </a:endParaRPr>
          </a:p>
          <a:p>
            <a:endParaRPr lang="nl-NL" sz="2000" i="1" dirty="0">
              <a:solidFill>
                <a:schemeClr val="bg1"/>
              </a:solidFill>
              <a:latin typeface="Calibri" pitchFamily="34" charset="0"/>
            </a:endParaRPr>
          </a:p>
          <a:p>
            <a:endParaRPr lang="nl-NL" sz="2000" dirty="0">
              <a:solidFill>
                <a:schemeClr val="bg1"/>
              </a:solidFill>
              <a:latin typeface="Calibri" pitchFamily="34" charset="0"/>
            </a:endParaRPr>
          </a:p>
        </p:txBody>
      </p:sp>
      <p:sp>
        <p:nvSpPr>
          <p:cNvPr id="2" name="Rechthoek 1"/>
          <p:cNvSpPr/>
          <p:nvPr/>
        </p:nvSpPr>
        <p:spPr>
          <a:xfrm>
            <a:off x="4448718" y="83736"/>
            <a:ext cx="26248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u="sng" dirty="0">
                <a:solidFill>
                  <a:schemeClr val="bg1"/>
                </a:solidFill>
                <a:latin typeface="Calibri" pitchFamily="34" charset="0"/>
              </a:rPr>
              <a:t>Conferentie van </a:t>
            </a:r>
            <a:r>
              <a:rPr lang="nl-NL" u="sng" dirty="0" err="1">
                <a:solidFill>
                  <a:schemeClr val="bg1"/>
                </a:solidFill>
                <a:latin typeface="Calibri" pitchFamily="34" charset="0"/>
              </a:rPr>
              <a:t>Munchen</a:t>
            </a:r>
            <a:endParaRPr lang="nl-NL" u="sng" dirty="0">
              <a:solidFill>
                <a:schemeClr val="bg1"/>
              </a:solidFill>
              <a:latin typeface="Calibri" pitchFamily="34" charset="0"/>
            </a:endParaRPr>
          </a:p>
        </p:txBody>
      </p:sp>
      <p:sp>
        <p:nvSpPr>
          <p:cNvPr id="8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8400256" y="6381329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2400">
                <a:solidFill>
                  <a:schemeClr val="bg1"/>
                </a:solidFill>
              </a:rPr>
              <a:t>11</a:t>
            </a:fld>
            <a:endParaRPr lang="nl-NL" sz="2400" dirty="0">
              <a:solidFill>
                <a:schemeClr val="bg1"/>
              </a:solidFill>
            </a:endParaRPr>
          </a:p>
        </p:txBody>
      </p:sp>
      <p:pic>
        <p:nvPicPr>
          <p:cNvPr id="7" name="Picture 4" descr="http://farm6.staticflickr.com/5220/5514079379_8014db442a_b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11" r="46319"/>
          <a:stretch/>
        </p:blipFill>
        <p:spPr bwMode="auto">
          <a:xfrm>
            <a:off x="0" y="0"/>
            <a:ext cx="2609321" cy="6862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Afbeelding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5781" y="724634"/>
            <a:ext cx="926416" cy="861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034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8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4188" y="1571626"/>
            <a:ext cx="6203950" cy="300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16353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 descr="http://www.sintermeerten.nl/projecten/geschiedenis/projecten/OU/lessen/ou_Low_30sept193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8900" y="0"/>
            <a:ext cx="93091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jdelijke aanduiding voor dianumm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mtClean="0"/>
              <a:t>12</a:t>
            </a:fld>
            <a:endParaRPr lang="nl-NL"/>
          </a:p>
        </p:txBody>
      </p:sp>
      <p:sp>
        <p:nvSpPr>
          <p:cNvPr id="5" name="Tijdelijke aanduiding voor dianummer 2"/>
          <p:cNvSpPr txBox="1">
            <a:spLocks/>
          </p:cNvSpPr>
          <p:nvPr/>
        </p:nvSpPr>
        <p:spPr>
          <a:xfrm>
            <a:off x="8400256" y="638132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nl-NL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9096D49-DAE3-40DE-93E0-41688E0A5016}" type="slidenum">
              <a:rPr lang="nl-NL" sz="2400">
                <a:solidFill>
                  <a:schemeClr val="tx1"/>
                </a:solidFill>
              </a:rPr>
              <a:pPr/>
              <a:t>12</a:t>
            </a:fld>
            <a:endParaRPr lang="nl-NL" sz="2400" dirty="0">
              <a:solidFill>
                <a:schemeClr val="tx1"/>
              </a:solidFill>
            </a:endParaRPr>
          </a:p>
        </p:txBody>
      </p:sp>
      <p:pic>
        <p:nvPicPr>
          <p:cNvPr id="6" name="Picture 2" descr="http://www.wpclipart.com/medical/symbols/medical_symbols_2/eye.png"/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10454208" y="5601421"/>
            <a:ext cx="899592" cy="4949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01246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hoek 1"/>
          <p:cNvSpPr/>
          <p:nvPr/>
        </p:nvSpPr>
        <p:spPr>
          <a:xfrm>
            <a:off x="4448718" y="404664"/>
            <a:ext cx="26248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u="sng" dirty="0">
                <a:solidFill>
                  <a:schemeClr val="bg1"/>
                </a:solidFill>
                <a:latin typeface="Calibri" pitchFamily="34" charset="0"/>
              </a:rPr>
              <a:t>Conferentie van </a:t>
            </a:r>
            <a:r>
              <a:rPr lang="nl-NL" u="sng" dirty="0" err="1">
                <a:solidFill>
                  <a:schemeClr val="bg1"/>
                </a:solidFill>
                <a:latin typeface="Calibri" pitchFamily="34" charset="0"/>
              </a:rPr>
              <a:t>Munchen</a:t>
            </a:r>
            <a:endParaRPr lang="nl-NL" u="sng" dirty="0">
              <a:solidFill>
                <a:schemeClr val="bg1"/>
              </a:solidFill>
              <a:latin typeface="Calibri" pitchFamily="34" charset="0"/>
            </a:endParaRPr>
          </a:p>
        </p:txBody>
      </p:sp>
      <p:sp>
        <p:nvSpPr>
          <p:cNvPr id="8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8400256" y="6381329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2400">
                <a:solidFill>
                  <a:schemeClr val="bg1"/>
                </a:solidFill>
              </a:rPr>
              <a:t>13</a:t>
            </a:fld>
            <a:endParaRPr lang="nl-NL" sz="2400" dirty="0">
              <a:solidFill>
                <a:schemeClr val="bg1"/>
              </a:solidFill>
            </a:endParaRPr>
          </a:p>
        </p:txBody>
      </p:sp>
      <p:pic>
        <p:nvPicPr>
          <p:cNvPr id="7" name="Picture 4" descr="http://farm6.staticflickr.com/5220/5514079379_8014db442a_b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11" r="46319"/>
          <a:stretch/>
        </p:blipFill>
        <p:spPr bwMode="auto">
          <a:xfrm>
            <a:off x="0" y="0"/>
            <a:ext cx="2609321" cy="6862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hthoek 2"/>
          <p:cNvSpPr/>
          <p:nvPr/>
        </p:nvSpPr>
        <p:spPr>
          <a:xfrm>
            <a:off x="3143002" y="1011911"/>
            <a:ext cx="6096000" cy="310854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l-NL" sz="2800" dirty="0">
                <a:solidFill>
                  <a:schemeClr val="bg1"/>
                </a:solidFill>
                <a:latin typeface="Calibri" pitchFamily="34" charset="0"/>
              </a:rPr>
              <a:t>Engeland en Frankrijk geven uiteindelijk </a:t>
            </a:r>
            <a:r>
              <a:rPr lang="nl-NL" sz="2800" dirty="0" smtClean="0">
                <a:solidFill>
                  <a:schemeClr val="bg1"/>
                </a:solidFill>
                <a:latin typeface="Calibri" pitchFamily="34" charset="0"/>
              </a:rPr>
              <a:t>toe: Hitler mag het </a:t>
            </a:r>
            <a:r>
              <a:rPr lang="nl-NL" sz="2800" dirty="0" err="1">
                <a:solidFill>
                  <a:schemeClr val="bg1"/>
                </a:solidFill>
                <a:latin typeface="Calibri" pitchFamily="34" charset="0"/>
              </a:rPr>
              <a:t>S</a:t>
            </a:r>
            <a:r>
              <a:rPr lang="nl-NL" sz="2800" dirty="0" err="1" smtClean="0">
                <a:solidFill>
                  <a:schemeClr val="bg1"/>
                </a:solidFill>
                <a:latin typeface="Calibri" pitchFamily="34" charset="0"/>
              </a:rPr>
              <a:t>udetenland</a:t>
            </a:r>
            <a:r>
              <a:rPr lang="nl-NL" sz="2800" dirty="0" smtClean="0">
                <a:solidFill>
                  <a:schemeClr val="bg1"/>
                </a:solidFill>
                <a:latin typeface="Calibri" pitchFamily="34" charset="0"/>
              </a:rPr>
              <a:t> innemen</a:t>
            </a:r>
            <a:endParaRPr lang="nl-NL" sz="2800" dirty="0">
              <a:solidFill>
                <a:schemeClr val="bg1"/>
              </a:solidFill>
              <a:latin typeface="Calibri" pitchFamily="34" charset="0"/>
            </a:endParaRPr>
          </a:p>
          <a:p>
            <a:endParaRPr lang="nl-NL" sz="2800" dirty="0">
              <a:solidFill>
                <a:schemeClr val="bg1"/>
              </a:solidFill>
              <a:latin typeface="Calibri" pitchFamily="34" charset="0"/>
            </a:endParaRPr>
          </a:p>
          <a:p>
            <a:r>
              <a:rPr lang="nl-NL" sz="2800" dirty="0">
                <a:solidFill>
                  <a:schemeClr val="bg1"/>
                </a:solidFill>
                <a:latin typeface="Calibri" pitchFamily="34" charset="0"/>
              </a:rPr>
              <a:t>Dat noemen we </a:t>
            </a:r>
            <a:r>
              <a:rPr lang="nl-NL" sz="2800" u="sng" dirty="0" err="1" smtClean="0">
                <a:solidFill>
                  <a:schemeClr val="bg1"/>
                </a:solidFill>
                <a:latin typeface="Calibri" pitchFamily="34" charset="0"/>
              </a:rPr>
              <a:t>appeasementpolitiek</a:t>
            </a:r>
            <a:r>
              <a:rPr lang="nl-NL" sz="2800" dirty="0" smtClean="0">
                <a:solidFill>
                  <a:schemeClr val="bg1"/>
                </a:solidFill>
                <a:latin typeface="Calibri" pitchFamily="34" charset="0"/>
              </a:rPr>
              <a:t>: toegeven aan de wensen van Hitler om oorlog te voorkomen</a:t>
            </a:r>
            <a:endParaRPr lang="nl-NL" sz="2800" dirty="0">
              <a:solidFill>
                <a:schemeClr val="bg1"/>
              </a:solidFill>
              <a:latin typeface="Calibri" pitchFamily="34" charset="0"/>
            </a:endParaRPr>
          </a:p>
        </p:txBody>
      </p:sp>
      <p:pic>
        <p:nvPicPr>
          <p:cNvPr id="9" name="Afbeelding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2682" y="3000505"/>
            <a:ext cx="926416" cy="861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244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NPS _ De Oorlog - Mappen - Verdrag van münchen 193.flv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283881" y="4212687"/>
            <a:ext cx="4179918" cy="2351204"/>
          </a:xfrm>
          <a:prstGeom prst="rect">
            <a:avLst/>
          </a:prstGeom>
        </p:spPr>
      </p:pic>
      <p:sp>
        <p:nvSpPr>
          <p:cNvPr id="8" name="Rechthoek 7"/>
          <p:cNvSpPr/>
          <p:nvPr/>
        </p:nvSpPr>
        <p:spPr>
          <a:xfrm>
            <a:off x="2891799" y="1154460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l-NL" i="1" dirty="0">
                <a:solidFill>
                  <a:schemeClr val="bg1"/>
                </a:solidFill>
                <a:latin typeface="Calibri" pitchFamily="34" charset="0"/>
              </a:rPr>
              <a:t>“</a:t>
            </a:r>
            <a:r>
              <a:rPr lang="nl-NL" i="1" dirty="0" err="1">
                <a:solidFill>
                  <a:schemeClr val="bg1"/>
                </a:solidFill>
                <a:latin typeface="Calibri" pitchFamily="34" charset="0"/>
              </a:rPr>
              <a:t>Peace</a:t>
            </a:r>
            <a:r>
              <a:rPr lang="nl-NL" i="1" dirty="0">
                <a:solidFill>
                  <a:schemeClr val="bg1"/>
                </a:solidFill>
                <a:latin typeface="Calibri" pitchFamily="34" charset="0"/>
              </a:rPr>
              <a:t> </a:t>
            </a:r>
            <a:r>
              <a:rPr lang="nl-NL" i="1" dirty="0" err="1">
                <a:solidFill>
                  <a:schemeClr val="bg1"/>
                </a:solidFill>
                <a:latin typeface="Calibri" pitchFamily="34" charset="0"/>
              </a:rPr>
              <a:t>for</a:t>
            </a:r>
            <a:r>
              <a:rPr lang="nl-NL" i="1" dirty="0">
                <a:solidFill>
                  <a:schemeClr val="bg1"/>
                </a:solidFill>
                <a:latin typeface="Calibri" pitchFamily="34" charset="0"/>
              </a:rPr>
              <a:t> </a:t>
            </a:r>
            <a:r>
              <a:rPr lang="nl-NL" i="1" dirty="0" err="1">
                <a:solidFill>
                  <a:schemeClr val="bg1"/>
                </a:solidFill>
                <a:latin typeface="Calibri" pitchFamily="34" charset="0"/>
              </a:rPr>
              <a:t>our</a:t>
            </a:r>
            <a:r>
              <a:rPr lang="nl-NL" i="1" dirty="0">
                <a:solidFill>
                  <a:schemeClr val="bg1"/>
                </a:solidFill>
                <a:latin typeface="Calibri" pitchFamily="34" charset="0"/>
              </a:rPr>
              <a:t> time”</a:t>
            </a:r>
          </a:p>
        </p:txBody>
      </p:sp>
      <p:pic>
        <p:nvPicPr>
          <p:cNvPr id="1026" name="Picture 2" descr="http://4.bp.blogspot.com/-vr4ci2DL7BM/T_NevjntoyI/AAAAAAAAAXw/1Cgr1LAp7bg/s1600/chamberlain_peace_in_our_time.gi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1519" y="86551"/>
            <a:ext cx="4382774" cy="4051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www.bl.uk/onlinegallery/features/frontpage/images/peacethumb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9952" y="1653461"/>
            <a:ext cx="2645276" cy="3555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jdelijke aanduiding voor dianummer 2"/>
          <p:cNvSpPr txBox="1">
            <a:spLocks/>
          </p:cNvSpPr>
          <p:nvPr/>
        </p:nvSpPr>
        <p:spPr>
          <a:xfrm>
            <a:off x="8400256" y="638132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nl-NL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9096D49-DAE3-40DE-93E0-41688E0A5016}" type="slidenum">
              <a:rPr lang="nl-NL" sz="2400">
                <a:solidFill>
                  <a:schemeClr val="bg1"/>
                </a:solidFill>
              </a:rPr>
              <a:pPr/>
              <a:t>14</a:t>
            </a:fld>
            <a:endParaRPr lang="nl-NL" sz="2400" dirty="0">
              <a:solidFill>
                <a:schemeClr val="bg1"/>
              </a:solidFill>
            </a:endParaRPr>
          </a:p>
        </p:txBody>
      </p:sp>
      <p:pic>
        <p:nvPicPr>
          <p:cNvPr id="9" name="Picture 4" descr="http://farm6.staticflickr.com/5220/5514079379_8014db442a_b.jp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11" r="46319"/>
          <a:stretch/>
        </p:blipFill>
        <p:spPr bwMode="auto">
          <a:xfrm>
            <a:off x="0" y="0"/>
            <a:ext cx="2609321" cy="6862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://www.wpclipart.com/medical/symbols/medical_symbols_2/eye.png"/>
          <p:cNvPicPr>
            <a:picLocks noChangeAspect="1" noChangeArrowheads="1"/>
          </p:cNvPicPr>
          <p:nvPr/>
        </p:nvPicPr>
        <p:blipFill>
          <a:blip r:embed="rId8" cstate="print">
            <a:duotone>
              <a:prstClr val="black"/>
              <a:schemeClr val="tx2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7238767" y="5907841"/>
            <a:ext cx="899592" cy="4949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8231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43396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/>
          <p:cNvSpPr/>
          <p:nvPr/>
        </p:nvSpPr>
        <p:spPr>
          <a:xfrm>
            <a:off x="3095041" y="548680"/>
            <a:ext cx="608200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nl-NL" b="1" dirty="0">
                <a:solidFill>
                  <a:schemeClr val="bg1"/>
                </a:solidFill>
              </a:rPr>
              <a:t>Het Monsterverbond</a:t>
            </a:r>
          </a:p>
          <a:p>
            <a:pPr marL="285750" indent="-285750">
              <a:buFont typeface="Arial" pitchFamily="34" charset="0"/>
              <a:buChar char="•"/>
            </a:pPr>
            <a:endParaRPr lang="nl-NL" b="1" dirty="0">
              <a:solidFill>
                <a:schemeClr val="bg1"/>
              </a:solidFill>
            </a:endParaRPr>
          </a:p>
          <a:p>
            <a:endParaRPr lang="nl-NL" b="1" dirty="0">
              <a:solidFill>
                <a:schemeClr val="bg1"/>
              </a:solidFill>
            </a:endParaRPr>
          </a:p>
        </p:txBody>
      </p:sp>
      <p:sp>
        <p:nvSpPr>
          <p:cNvPr id="8" name="Rechthoek 7"/>
          <p:cNvSpPr/>
          <p:nvPr/>
        </p:nvSpPr>
        <p:spPr>
          <a:xfrm>
            <a:off x="4330074" y="1268761"/>
            <a:ext cx="599959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nl-NL" dirty="0">
              <a:solidFill>
                <a:schemeClr val="bg1"/>
              </a:solidFill>
              <a:latin typeface="Calibri" pitchFamily="34" charset="0"/>
            </a:endParaRPr>
          </a:p>
          <a:p>
            <a:endParaRPr lang="nl-NL" dirty="0">
              <a:solidFill>
                <a:schemeClr val="bg1"/>
              </a:solidFill>
              <a:latin typeface="Calibri" pitchFamily="34" charset="0"/>
            </a:endParaRPr>
          </a:p>
        </p:txBody>
      </p:sp>
      <p:sp>
        <p:nvSpPr>
          <p:cNvPr id="10" name="Rechthoek 9"/>
          <p:cNvSpPr/>
          <p:nvPr/>
        </p:nvSpPr>
        <p:spPr>
          <a:xfrm>
            <a:off x="3653180" y="1268760"/>
            <a:ext cx="5798375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2000" dirty="0">
                <a:solidFill>
                  <a:schemeClr val="bg1"/>
                </a:solidFill>
                <a:latin typeface="Calibri" pitchFamily="34" charset="0"/>
              </a:rPr>
              <a:t>23 augustus 1939: Non-agressiepact tussen Sovjet-Unie en Duitsland.</a:t>
            </a:r>
          </a:p>
          <a:p>
            <a:endParaRPr lang="nl-NL" sz="2000" dirty="0">
              <a:solidFill>
                <a:schemeClr val="bg1"/>
              </a:solidFill>
              <a:latin typeface="Calibri" pitchFamily="34" charset="0"/>
            </a:endParaRPr>
          </a:p>
          <a:p>
            <a:r>
              <a:rPr lang="nl-NL" sz="2000" dirty="0">
                <a:solidFill>
                  <a:schemeClr val="bg1"/>
                </a:solidFill>
                <a:latin typeface="Calibri" pitchFamily="34" charset="0"/>
              </a:rPr>
              <a:t>Ook wel: monsterverbond genoemd.</a:t>
            </a:r>
          </a:p>
          <a:p>
            <a:endParaRPr lang="nl-NL" sz="2000" dirty="0">
              <a:solidFill>
                <a:schemeClr val="bg1"/>
              </a:solidFill>
              <a:latin typeface="Calibri" pitchFamily="34" charset="0"/>
            </a:endParaRPr>
          </a:p>
          <a:p>
            <a:r>
              <a:rPr lang="nl-NL" sz="2000" dirty="0">
                <a:solidFill>
                  <a:schemeClr val="bg1"/>
                </a:solidFill>
                <a:latin typeface="Calibri" pitchFamily="34" charset="0"/>
              </a:rPr>
              <a:t>Vredesverdrag had voordelen voor beide landen:</a:t>
            </a:r>
          </a:p>
          <a:p>
            <a:endParaRPr lang="nl-NL" sz="2000" dirty="0">
              <a:solidFill>
                <a:schemeClr val="bg1"/>
              </a:solidFill>
              <a:latin typeface="Calibri" pitchFamily="34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nl-NL" sz="2000" dirty="0">
                <a:solidFill>
                  <a:schemeClr val="bg1"/>
                </a:solidFill>
                <a:latin typeface="Calibri" pitchFamily="34" charset="0"/>
              </a:rPr>
              <a:t>Duitsland: voorkomen </a:t>
            </a:r>
            <a:r>
              <a:rPr lang="nl-NL" sz="2000" dirty="0" err="1">
                <a:solidFill>
                  <a:schemeClr val="bg1"/>
                </a:solidFill>
                <a:latin typeface="Calibri" pitchFamily="34" charset="0"/>
              </a:rPr>
              <a:t>tweefrontenoorlog</a:t>
            </a:r>
            <a:r>
              <a:rPr lang="nl-NL" sz="2000" dirty="0">
                <a:solidFill>
                  <a:schemeClr val="bg1"/>
                </a:solidFill>
                <a:latin typeface="Calibri" pitchFamily="34" charset="0"/>
              </a:rPr>
              <a:t>.</a:t>
            </a:r>
          </a:p>
          <a:p>
            <a:pPr marL="285750" indent="-285750">
              <a:buFont typeface="Arial" pitchFamily="34" charset="0"/>
              <a:buChar char="•"/>
            </a:pPr>
            <a:endParaRPr lang="nl-NL" sz="2000" dirty="0">
              <a:solidFill>
                <a:schemeClr val="bg1"/>
              </a:solidFill>
              <a:latin typeface="Calibri" pitchFamily="34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nl-NL" sz="2000" dirty="0">
                <a:solidFill>
                  <a:schemeClr val="bg1"/>
                </a:solidFill>
                <a:latin typeface="Calibri" pitchFamily="34" charset="0"/>
              </a:rPr>
              <a:t>Sovjet-Unie: verzwakt leger door ‘Grote Terreur’</a:t>
            </a:r>
          </a:p>
        </p:txBody>
      </p:sp>
      <p:sp>
        <p:nvSpPr>
          <p:cNvPr id="11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8400256" y="6381329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2400">
                <a:solidFill>
                  <a:schemeClr val="bg1"/>
                </a:solidFill>
              </a:rPr>
              <a:t>15</a:t>
            </a:fld>
            <a:endParaRPr lang="nl-NL" sz="2400" dirty="0">
              <a:solidFill>
                <a:schemeClr val="bg1"/>
              </a:solidFill>
            </a:endParaRPr>
          </a:p>
        </p:txBody>
      </p:sp>
      <p:pic>
        <p:nvPicPr>
          <p:cNvPr id="7" name="Picture 4" descr="http://farm6.staticflickr.com/5220/5514079379_8014db442a_b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11" r="46319"/>
          <a:stretch/>
        </p:blipFill>
        <p:spPr bwMode="auto">
          <a:xfrm>
            <a:off x="0" y="0"/>
            <a:ext cx="2609321" cy="6862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Afbeelding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7046" y="2173424"/>
            <a:ext cx="926416" cy="861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306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hoek 4"/>
          <p:cNvSpPr/>
          <p:nvPr/>
        </p:nvSpPr>
        <p:spPr>
          <a:xfrm>
            <a:off x="4511824" y="1772816"/>
            <a:ext cx="5832648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2200" u="sng" dirty="0">
                <a:solidFill>
                  <a:schemeClr val="bg1"/>
                </a:solidFill>
                <a:latin typeface="Calibri" pitchFamily="34" charset="0"/>
              </a:rPr>
              <a:t>3 september 1939: </a:t>
            </a:r>
          </a:p>
          <a:p>
            <a:r>
              <a:rPr lang="nl-NL" sz="2200" dirty="0" smtClean="0">
                <a:solidFill>
                  <a:schemeClr val="bg1"/>
                </a:solidFill>
                <a:latin typeface="Calibri" pitchFamily="34" charset="0"/>
              </a:rPr>
              <a:t>Duitsland valt Polen binnen.</a:t>
            </a:r>
          </a:p>
          <a:p>
            <a:r>
              <a:rPr lang="nl-NL" sz="2200" dirty="0" smtClean="0">
                <a:solidFill>
                  <a:schemeClr val="bg1"/>
                </a:solidFill>
                <a:latin typeface="Calibri" pitchFamily="34" charset="0"/>
              </a:rPr>
              <a:t>Frankrijk </a:t>
            </a:r>
            <a:r>
              <a:rPr lang="nl-NL" sz="2200" dirty="0">
                <a:solidFill>
                  <a:schemeClr val="bg1"/>
                </a:solidFill>
                <a:latin typeface="Calibri" pitchFamily="34" charset="0"/>
              </a:rPr>
              <a:t>en Engeland </a:t>
            </a:r>
            <a:r>
              <a:rPr lang="nl-NL" sz="2200" dirty="0" smtClean="0">
                <a:solidFill>
                  <a:schemeClr val="bg1"/>
                </a:solidFill>
                <a:latin typeface="Calibri" pitchFamily="34" charset="0"/>
              </a:rPr>
              <a:t>verklaren de </a:t>
            </a:r>
            <a:r>
              <a:rPr lang="nl-NL" sz="2200" dirty="0">
                <a:solidFill>
                  <a:schemeClr val="bg1"/>
                </a:solidFill>
                <a:latin typeface="Calibri" pitchFamily="34" charset="0"/>
              </a:rPr>
              <a:t>oorlog aan Duitsland.</a:t>
            </a:r>
          </a:p>
          <a:p>
            <a:endParaRPr lang="nl-NL" sz="2400" dirty="0">
              <a:solidFill>
                <a:schemeClr val="bg1"/>
              </a:solidFill>
              <a:latin typeface="Calibri" pitchFamily="34" charset="0"/>
            </a:endParaRPr>
          </a:p>
          <a:p>
            <a:pPr algn="ctr"/>
            <a:r>
              <a:rPr lang="nl-NL" sz="2400" u="sng" dirty="0">
                <a:solidFill>
                  <a:schemeClr val="bg1"/>
                </a:solidFill>
                <a:latin typeface="Calibri" pitchFamily="34" charset="0"/>
              </a:rPr>
              <a:t>Begin Tweede Wereldoorlog</a:t>
            </a:r>
          </a:p>
          <a:p>
            <a:endParaRPr lang="nl-NL" sz="2200" dirty="0">
              <a:solidFill>
                <a:schemeClr val="bg1"/>
              </a:solidFill>
              <a:latin typeface="Calibri" pitchFamily="34" charset="0"/>
            </a:endParaRPr>
          </a:p>
          <a:p>
            <a:endParaRPr lang="nl-NL" sz="2200" dirty="0">
              <a:solidFill>
                <a:schemeClr val="bg1"/>
              </a:solidFill>
              <a:latin typeface="Calibri" pitchFamily="34" charset="0"/>
            </a:endParaRPr>
          </a:p>
        </p:txBody>
      </p:sp>
      <p:sp>
        <p:nvSpPr>
          <p:cNvPr id="8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8400256" y="6381329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2400">
                <a:solidFill>
                  <a:schemeClr val="bg1"/>
                </a:solidFill>
              </a:rPr>
              <a:t>16</a:t>
            </a:fld>
            <a:endParaRPr lang="nl-NL" sz="2400" dirty="0">
              <a:solidFill>
                <a:schemeClr val="bg1"/>
              </a:solidFill>
            </a:endParaRPr>
          </a:p>
        </p:txBody>
      </p:sp>
      <p:pic>
        <p:nvPicPr>
          <p:cNvPr id="6" name="Picture 4" descr="http://farm6.staticflickr.com/5220/5514079379_8014db442a_b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11" r="46319"/>
          <a:stretch/>
        </p:blipFill>
        <p:spPr bwMode="auto">
          <a:xfrm>
            <a:off x="0" y="0"/>
            <a:ext cx="2609321" cy="6862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Afbeelding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7028" y="4263481"/>
            <a:ext cx="926416" cy="861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718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hoek 4"/>
          <p:cNvSpPr/>
          <p:nvPr/>
        </p:nvSpPr>
        <p:spPr>
          <a:xfrm>
            <a:off x="4494343" y="692696"/>
            <a:ext cx="583264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dirty="0">
                <a:solidFill>
                  <a:schemeClr val="bg1"/>
                </a:solidFill>
                <a:latin typeface="Calibri" pitchFamily="34" charset="0"/>
              </a:rPr>
              <a:t>De inval van Polen verliep volgens de tactiek van de </a:t>
            </a:r>
            <a:r>
              <a:rPr lang="nl-NL" u="sng" dirty="0">
                <a:solidFill>
                  <a:schemeClr val="bg1"/>
                </a:solidFill>
                <a:latin typeface="Calibri" pitchFamily="34" charset="0"/>
              </a:rPr>
              <a:t>Blitzkrieg:</a:t>
            </a:r>
            <a:r>
              <a:rPr lang="nl-NL" dirty="0">
                <a:solidFill>
                  <a:schemeClr val="bg1"/>
                </a:solidFill>
                <a:latin typeface="Calibri" pitchFamily="34" charset="0"/>
              </a:rPr>
              <a:t> Een snelle aanvalstactiek met pantservoertuigen, vliegtuigen en mobiele infanterie.</a:t>
            </a:r>
          </a:p>
          <a:p>
            <a:endParaRPr lang="nl-NL" dirty="0">
              <a:solidFill>
                <a:schemeClr val="bg1"/>
              </a:solidFill>
              <a:latin typeface="Calibri" pitchFamily="34" charset="0"/>
            </a:endParaRPr>
          </a:p>
          <a:p>
            <a:r>
              <a:rPr lang="nl-NL" dirty="0">
                <a:solidFill>
                  <a:schemeClr val="bg1"/>
                </a:solidFill>
                <a:latin typeface="Calibri" pitchFamily="34" charset="0"/>
              </a:rPr>
              <a:t>Bovendien werd Polen vanuit het Oosten aangevallen door de Sovjet-Unie. (Afspraak tussen Hitler en Stalin)</a:t>
            </a:r>
          </a:p>
        </p:txBody>
      </p:sp>
      <p:sp>
        <p:nvSpPr>
          <p:cNvPr id="8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8400256" y="6381329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2400">
                <a:solidFill>
                  <a:schemeClr val="bg1"/>
                </a:solidFill>
              </a:rPr>
              <a:t>17</a:t>
            </a:fld>
            <a:endParaRPr lang="nl-NL" sz="2400" dirty="0">
              <a:solidFill>
                <a:schemeClr val="bg1"/>
              </a:solidFill>
            </a:endParaRPr>
          </a:p>
        </p:txBody>
      </p:sp>
      <p:pic>
        <p:nvPicPr>
          <p:cNvPr id="1026" name="Picture 2" descr="File:Second World War Europe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967" r="3672"/>
          <a:stretch/>
        </p:blipFill>
        <p:spPr bwMode="auto">
          <a:xfrm>
            <a:off x="1295096" y="0"/>
            <a:ext cx="9935564" cy="6956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://www.wpclipart.com/medical/symbols/medical_symbols_2/eye.png"/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11085661" y="5590256"/>
            <a:ext cx="899592" cy="4949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41442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8400256" y="6381329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2400">
                <a:solidFill>
                  <a:schemeClr val="bg1"/>
                </a:solidFill>
              </a:rPr>
              <a:t>18</a:t>
            </a:fld>
            <a:endParaRPr lang="nl-NL" sz="2400" dirty="0">
              <a:solidFill>
                <a:schemeClr val="bg1"/>
              </a:solidFill>
            </a:endParaRPr>
          </a:p>
        </p:txBody>
      </p:sp>
      <p:pic>
        <p:nvPicPr>
          <p:cNvPr id="2050" name="Picture 2" descr="File:Spotkanie Sojuszników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3401" y="525155"/>
            <a:ext cx="7704856" cy="5325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http://farm6.staticflickr.com/5220/5514079379_8014db442a_b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11" r="46319"/>
          <a:stretch/>
        </p:blipFill>
        <p:spPr bwMode="auto">
          <a:xfrm>
            <a:off x="0" y="0"/>
            <a:ext cx="2609321" cy="6862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://www.wpclipart.com/medical/symbols/medical_symbols_2/eye.png"/>
          <p:cNvPicPr>
            <a:picLocks noChangeAspect="1" noChangeArrowheads="1"/>
          </p:cNvPicPr>
          <p:nvPr/>
        </p:nvPicPr>
        <p:blipFill>
          <a:blip r:embed="rId5" cstate="print">
            <a:duotone>
              <a:prstClr val="black"/>
              <a:schemeClr val="tx2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11085661" y="5590256"/>
            <a:ext cx="899592" cy="4949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45820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mtClean="0"/>
              <a:t>19</a:t>
            </a:fld>
            <a:endParaRPr lang="nl-NL"/>
          </a:p>
        </p:txBody>
      </p:sp>
      <p:pic>
        <p:nvPicPr>
          <p:cNvPr id="3074" name="Picture 2" descr="http://1.bp.blogspot.com/-wCCtu56SH9U/UEwJt4Y_-hI/AAAAAAAABy0/EN-h_R_-B4U/s1600/Blitzkrieg+Early+Wa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3512" y="116632"/>
            <a:ext cx="6809762" cy="3672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carlpepin.files.wordpress.com/2011/01/blitzkrieg3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9536" y="3356993"/>
            <a:ext cx="4832648" cy="3239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leros.org/lerostouristpics/ww2_leros/u88_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3952" y="2924944"/>
            <a:ext cx="4824536" cy="2897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kstvak 4"/>
          <p:cNvSpPr txBox="1"/>
          <p:nvPr/>
        </p:nvSpPr>
        <p:spPr>
          <a:xfrm>
            <a:off x="8688289" y="1052737"/>
            <a:ext cx="17684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3200" b="1" dirty="0">
                <a:solidFill>
                  <a:schemeClr val="bg1"/>
                </a:solidFill>
              </a:rPr>
              <a:t>Blitzkrieg</a:t>
            </a:r>
          </a:p>
        </p:txBody>
      </p:sp>
      <p:pic>
        <p:nvPicPr>
          <p:cNvPr id="9" name="Picture 2" descr="http://www.wpclipart.com/medical/symbols/medical_symbols_2/eye.png"/>
          <p:cNvPicPr>
            <a:picLocks noChangeAspect="1" noChangeArrowheads="1"/>
          </p:cNvPicPr>
          <p:nvPr/>
        </p:nvPicPr>
        <p:blipFill>
          <a:blip r:embed="rId5" cstate="print">
            <a:duotone>
              <a:prstClr val="black"/>
              <a:schemeClr val="tx2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11085661" y="5590256"/>
            <a:ext cx="899592" cy="4949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04582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mtClean="0"/>
              <a:t>2</a:t>
            </a:fld>
            <a:endParaRPr lang="nl-NL"/>
          </a:p>
        </p:txBody>
      </p:sp>
      <p:sp>
        <p:nvSpPr>
          <p:cNvPr id="8" name="Tijdelijke aanduiding voor dianummer 2"/>
          <p:cNvSpPr txBox="1">
            <a:spLocks/>
          </p:cNvSpPr>
          <p:nvPr/>
        </p:nvSpPr>
        <p:spPr>
          <a:xfrm>
            <a:off x="8229600" y="65087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nl-NL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9096D49-DAE3-40DE-93E0-41688E0A5016}" type="slidenum">
              <a:rPr lang="nl-NL" sz="2400">
                <a:solidFill>
                  <a:schemeClr val="bg1"/>
                </a:solidFill>
              </a:rPr>
              <a:pPr/>
              <a:t>2</a:t>
            </a:fld>
            <a:endParaRPr lang="nl-NL" sz="2400" dirty="0">
              <a:solidFill>
                <a:schemeClr val="bg1"/>
              </a:solidFill>
            </a:endParaRPr>
          </a:p>
        </p:txBody>
      </p:sp>
      <p:pic>
        <p:nvPicPr>
          <p:cNvPr id="9" name="Picture 2" descr="http://www.wpclipart.com/medical/symbols/medical_symbols_2/eye.png"/>
          <p:cNvPicPr>
            <a:picLocks noChangeAspect="1" noChangeArrowheads="1"/>
          </p:cNvPicPr>
          <p:nvPr/>
        </p:nvPicPr>
        <p:blipFill>
          <a:blip r:embed="rId2" cstate="print">
            <a:duotone>
              <a:prstClr val="black"/>
              <a:schemeClr val="tx2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11072013" y="6108871"/>
            <a:ext cx="899592" cy="4949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050" name="Picture 2" descr="E:\GS\xAlgemene Didactiek\Kaarten\Duitseminderheden-page-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8152694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kstvak 5"/>
          <p:cNvSpPr txBox="1"/>
          <p:nvPr/>
        </p:nvSpPr>
        <p:spPr>
          <a:xfrm>
            <a:off x="8996524" y="1634655"/>
            <a:ext cx="2839239" cy="70788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000" b="1" u="sng" dirty="0" smtClean="0"/>
              <a:t>“</a:t>
            </a:r>
            <a:r>
              <a:rPr lang="en-US" sz="2000" b="1" u="sng" dirty="0" err="1" smtClean="0"/>
              <a:t>Alle</a:t>
            </a:r>
            <a:r>
              <a:rPr lang="en-US" sz="2000" b="1" u="sng" dirty="0" smtClean="0"/>
              <a:t> </a:t>
            </a:r>
            <a:r>
              <a:rPr lang="en-US" sz="2000" b="1" u="sng" dirty="0" err="1" smtClean="0"/>
              <a:t>Duitsers</a:t>
            </a:r>
            <a:r>
              <a:rPr lang="en-US" sz="2000" b="1" u="sng" dirty="0" smtClean="0"/>
              <a:t> </a:t>
            </a:r>
            <a:r>
              <a:rPr lang="en-US" sz="2000" b="1" dirty="0" err="1" smtClean="0"/>
              <a:t>moeten</a:t>
            </a:r>
            <a:r>
              <a:rPr lang="en-US" sz="2000" b="1" dirty="0" smtClean="0"/>
              <a:t> in</a:t>
            </a:r>
          </a:p>
          <a:p>
            <a:r>
              <a:rPr lang="en-US" sz="2000" b="1" dirty="0" err="1" smtClean="0"/>
              <a:t>Een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groot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Duitsland</a:t>
            </a:r>
            <a:r>
              <a:rPr lang="en-US" sz="2000" b="1" u="sng" dirty="0" smtClean="0"/>
              <a:t>” </a:t>
            </a:r>
            <a:endParaRPr lang="nl-NL" sz="2000" b="1" u="sng" dirty="0"/>
          </a:p>
        </p:txBody>
      </p:sp>
      <p:pic>
        <p:nvPicPr>
          <p:cNvPr id="2" name="Picture 2" descr="http://www.historyguy.com/Hitler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4875" y="2795484"/>
            <a:ext cx="2749284" cy="3967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6695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mtClean="0"/>
              <a:t>20</a:t>
            </a:fld>
            <a:endParaRPr lang="nl-NL"/>
          </a:p>
        </p:txBody>
      </p:sp>
      <p:pic>
        <p:nvPicPr>
          <p:cNvPr id="9" name="Picture 4" descr="http://farm6.staticflickr.com/5220/5514079379_8014db442a_b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11" r="46319"/>
          <a:stretch/>
        </p:blipFill>
        <p:spPr bwMode="auto">
          <a:xfrm>
            <a:off x="0" y="0"/>
            <a:ext cx="2609321" cy="6862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hthoek 9"/>
          <p:cNvSpPr/>
          <p:nvPr/>
        </p:nvSpPr>
        <p:spPr>
          <a:xfrm>
            <a:off x="3356296" y="591866"/>
            <a:ext cx="7652130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u="sng" dirty="0" smtClean="0">
                <a:solidFill>
                  <a:schemeClr val="bg1"/>
                </a:solidFill>
                <a:latin typeface="Calibri" pitchFamily="34" charset="0"/>
              </a:rPr>
              <a:t>Blitzkrieg</a:t>
            </a:r>
            <a:r>
              <a:rPr lang="en-US" sz="2200" dirty="0" smtClean="0">
                <a:solidFill>
                  <a:schemeClr val="bg1"/>
                </a:solidFill>
                <a:latin typeface="Calibri" pitchFamily="34" charset="0"/>
              </a:rPr>
              <a:t>: </a:t>
            </a:r>
            <a:r>
              <a:rPr lang="en-US" sz="2200" dirty="0" err="1" smtClean="0">
                <a:solidFill>
                  <a:schemeClr val="bg1"/>
                </a:solidFill>
                <a:latin typeface="Calibri" pitchFamily="34" charset="0"/>
              </a:rPr>
              <a:t>snelle</a:t>
            </a:r>
            <a:r>
              <a:rPr lang="en-US" sz="2200" dirty="0" smtClean="0">
                <a:solidFill>
                  <a:schemeClr val="bg1"/>
                </a:solidFill>
                <a:latin typeface="Calibri" pitchFamily="34" charset="0"/>
              </a:rPr>
              <a:t> (</a:t>
            </a:r>
            <a:r>
              <a:rPr lang="en-US" sz="2200" dirty="0" err="1" smtClean="0">
                <a:solidFill>
                  <a:schemeClr val="bg1"/>
                </a:solidFill>
                <a:latin typeface="Calibri" pitchFamily="34" charset="0"/>
              </a:rPr>
              <a:t>bliksem</a:t>
            </a:r>
            <a:r>
              <a:rPr lang="en-US" sz="2200" dirty="0" smtClean="0">
                <a:solidFill>
                  <a:schemeClr val="bg1"/>
                </a:solidFill>
                <a:latin typeface="Calibri" pitchFamily="34" charset="0"/>
              </a:rPr>
              <a:t>)</a:t>
            </a:r>
            <a:r>
              <a:rPr lang="en-US" sz="2200" dirty="0" err="1" smtClean="0">
                <a:solidFill>
                  <a:schemeClr val="bg1"/>
                </a:solidFill>
                <a:latin typeface="Calibri" pitchFamily="34" charset="0"/>
              </a:rPr>
              <a:t>oorlog</a:t>
            </a:r>
            <a:r>
              <a:rPr lang="en-US" sz="2200" dirty="0" smtClean="0">
                <a:solidFill>
                  <a:schemeClr val="bg1"/>
                </a:solidFill>
                <a:latin typeface="Calibri" pitchFamily="34" charset="0"/>
              </a:rPr>
              <a:t> met </a:t>
            </a:r>
            <a:r>
              <a:rPr lang="en-US" sz="2200" dirty="0" err="1" smtClean="0">
                <a:solidFill>
                  <a:schemeClr val="bg1"/>
                </a:solidFill>
                <a:latin typeface="Calibri" pitchFamily="34" charset="0"/>
              </a:rPr>
              <a:t>behulp</a:t>
            </a:r>
            <a:r>
              <a:rPr lang="en-US" sz="2200" dirty="0" smtClean="0">
                <a:solidFill>
                  <a:schemeClr val="bg1"/>
                </a:solidFill>
                <a:latin typeface="Calibri" pitchFamily="34" charset="0"/>
              </a:rPr>
              <a:t> van </a:t>
            </a:r>
            <a:r>
              <a:rPr lang="en-US" sz="2200" dirty="0" err="1" smtClean="0">
                <a:solidFill>
                  <a:schemeClr val="bg1"/>
                </a:solidFill>
                <a:latin typeface="Calibri" pitchFamily="34" charset="0"/>
              </a:rPr>
              <a:t>voertuigen</a:t>
            </a:r>
            <a:r>
              <a:rPr lang="en-US" sz="2200" dirty="0" smtClean="0">
                <a:solidFill>
                  <a:schemeClr val="bg1"/>
                </a:solidFill>
                <a:latin typeface="Calibri" pitchFamily="34" charset="0"/>
              </a:rPr>
              <a:t> en </a:t>
            </a:r>
            <a:r>
              <a:rPr lang="en-US" sz="2200" dirty="0" err="1" smtClean="0">
                <a:solidFill>
                  <a:schemeClr val="bg1"/>
                </a:solidFill>
                <a:latin typeface="Calibri" pitchFamily="34" charset="0"/>
              </a:rPr>
              <a:t>vliegtuigen</a:t>
            </a:r>
            <a:r>
              <a:rPr lang="en-US" sz="2200" dirty="0" smtClean="0">
                <a:solidFill>
                  <a:schemeClr val="bg1"/>
                </a:solidFill>
                <a:latin typeface="Calibri" pitchFamily="34" charset="0"/>
              </a:rPr>
              <a:t>.</a:t>
            </a:r>
          </a:p>
          <a:p>
            <a:endParaRPr lang="en-US" sz="2200" u="sng" dirty="0">
              <a:solidFill>
                <a:schemeClr val="bg1"/>
              </a:solidFill>
              <a:latin typeface="Calibri" pitchFamily="34" charset="0"/>
            </a:endParaRPr>
          </a:p>
          <a:p>
            <a:r>
              <a:rPr lang="en-US" sz="2200" dirty="0" err="1" smtClean="0">
                <a:solidFill>
                  <a:schemeClr val="bg1"/>
                </a:solidFill>
                <a:latin typeface="Calibri" pitchFamily="34" charset="0"/>
              </a:rPr>
              <a:t>Doel</a:t>
            </a:r>
            <a:r>
              <a:rPr lang="en-US" sz="2200" dirty="0" smtClean="0">
                <a:solidFill>
                  <a:schemeClr val="bg1"/>
                </a:solidFill>
                <a:latin typeface="Calibri" pitchFamily="34" charset="0"/>
              </a:rPr>
              <a:t>: </a:t>
            </a:r>
            <a:r>
              <a:rPr lang="en-US" sz="2200" dirty="0" err="1" smtClean="0">
                <a:solidFill>
                  <a:schemeClr val="bg1"/>
                </a:solidFill>
                <a:latin typeface="Calibri" pitchFamily="34" charset="0"/>
              </a:rPr>
              <a:t>vijand</a:t>
            </a:r>
            <a:r>
              <a:rPr lang="en-US" sz="2200" dirty="0" smtClean="0">
                <a:solidFill>
                  <a:schemeClr val="bg1"/>
                </a:solidFill>
                <a:latin typeface="Calibri" pitchFamily="34" charset="0"/>
              </a:rPr>
              <a:t> </a:t>
            </a:r>
            <a:r>
              <a:rPr lang="en-US" sz="2200" dirty="0" err="1" smtClean="0">
                <a:solidFill>
                  <a:schemeClr val="bg1"/>
                </a:solidFill>
                <a:latin typeface="Calibri" pitchFamily="34" charset="0"/>
              </a:rPr>
              <a:t>verassen</a:t>
            </a:r>
            <a:r>
              <a:rPr lang="en-US" sz="2200" dirty="0" smtClean="0">
                <a:solidFill>
                  <a:schemeClr val="bg1"/>
                </a:solidFill>
                <a:latin typeface="Calibri" pitchFamily="34" charset="0"/>
              </a:rPr>
              <a:t> en </a:t>
            </a:r>
            <a:r>
              <a:rPr lang="en-US" sz="2200" dirty="0" err="1" smtClean="0">
                <a:solidFill>
                  <a:schemeClr val="bg1"/>
                </a:solidFill>
                <a:latin typeface="Calibri" pitchFamily="34" charset="0"/>
              </a:rPr>
              <a:t>snel</a:t>
            </a:r>
            <a:r>
              <a:rPr lang="en-US" sz="2200" dirty="0" smtClean="0">
                <a:solidFill>
                  <a:schemeClr val="bg1"/>
                </a:solidFill>
                <a:latin typeface="Calibri" pitchFamily="34" charset="0"/>
              </a:rPr>
              <a:t> </a:t>
            </a:r>
            <a:r>
              <a:rPr lang="en-US" sz="2200" dirty="0" err="1" smtClean="0">
                <a:solidFill>
                  <a:schemeClr val="bg1"/>
                </a:solidFill>
                <a:latin typeface="Calibri" pitchFamily="34" charset="0"/>
              </a:rPr>
              <a:t>uitschakelen</a:t>
            </a:r>
            <a:r>
              <a:rPr lang="en-US" sz="2200" dirty="0" smtClean="0">
                <a:solidFill>
                  <a:schemeClr val="bg1"/>
                </a:solidFill>
                <a:latin typeface="Calibri" pitchFamily="34" charset="0"/>
              </a:rPr>
              <a:t>, </a:t>
            </a:r>
            <a:r>
              <a:rPr lang="en-US" sz="2200" dirty="0" err="1" smtClean="0">
                <a:solidFill>
                  <a:schemeClr val="bg1"/>
                </a:solidFill>
                <a:latin typeface="Calibri" pitchFamily="34" charset="0"/>
              </a:rPr>
              <a:t>hierdoor</a:t>
            </a:r>
            <a:r>
              <a:rPr lang="en-US" sz="2200" dirty="0" smtClean="0">
                <a:solidFill>
                  <a:schemeClr val="bg1"/>
                </a:solidFill>
                <a:latin typeface="Calibri" pitchFamily="34" charset="0"/>
              </a:rPr>
              <a:t> </a:t>
            </a:r>
            <a:r>
              <a:rPr lang="en-US" sz="2200" dirty="0" err="1" smtClean="0">
                <a:solidFill>
                  <a:schemeClr val="bg1"/>
                </a:solidFill>
                <a:latin typeface="Calibri" pitchFamily="34" charset="0"/>
              </a:rPr>
              <a:t>voorkomen</a:t>
            </a:r>
            <a:r>
              <a:rPr lang="en-US" sz="2200" dirty="0" smtClean="0">
                <a:solidFill>
                  <a:schemeClr val="bg1"/>
                </a:solidFill>
                <a:latin typeface="Calibri" pitchFamily="34" charset="0"/>
              </a:rPr>
              <a:t> </a:t>
            </a:r>
            <a:r>
              <a:rPr lang="en-US" sz="2200" dirty="0" err="1" smtClean="0">
                <a:solidFill>
                  <a:schemeClr val="bg1"/>
                </a:solidFill>
                <a:latin typeface="Calibri" pitchFamily="34" charset="0"/>
              </a:rPr>
              <a:t>dat</a:t>
            </a:r>
            <a:r>
              <a:rPr lang="en-US" sz="2200" dirty="0" smtClean="0">
                <a:solidFill>
                  <a:schemeClr val="bg1"/>
                </a:solidFill>
                <a:latin typeface="Calibri" pitchFamily="34" charset="0"/>
              </a:rPr>
              <a:t> </a:t>
            </a:r>
            <a:r>
              <a:rPr lang="en-US" sz="2200" dirty="0" err="1" smtClean="0">
                <a:solidFill>
                  <a:schemeClr val="bg1"/>
                </a:solidFill>
                <a:latin typeface="Calibri" pitchFamily="34" charset="0"/>
              </a:rPr>
              <a:t>er</a:t>
            </a:r>
            <a:r>
              <a:rPr lang="en-US" sz="2200" dirty="0" smtClean="0">
                <a:solidFill>
                  <a:schemeClr val="bg1"/>
                </a:solidFill>
                <a:latin typeface="Calibri" pitchFamily="34" charset="0"/>
              </a:rPr>
              <a:t> </a:t>
            </a:r>
            <a:r>
              <a:rPr lang="en-US" sz="2200" dirty="0" err="1" smtClean="0">
                <a:solidFill>
                  <a:schemeClr val="bg1"/>
                </a:solidFill>
                <a:latin typeface="Calibri" pitchFamily="34" charset="0"/>
              </a:rPr>
              <a:t>een</a:t>
            </a:r>
            <a:r>
              <a:rPr lang="en-US" sz="2200" dirty="0" smtClean="0">
                <a:solidFill>
                  <a:schemeClr val="bg1"/>
                </a:solidFill>
                <a:latin typeface="Calibri" pitchFamily="34" charset="0"/>
              </a:rPr>
              <a:t> </a:t>
            </a:r>
            <a:r>
              <a:rPr lang="en-US" sz="2200" dirty="0" err="1" smtClean="0">
                <a:solidFill>
                  <a:schemeClr val="bg1"/>
                </a:solidFill>
                <a:latin typeface="Calibri" pitchFamily="34" charset="0"/>
              </a:rPr>
              <a:t>lange</a:t>
            </a:r>
            <a:r>
              <a:rPr lang="en-US" sz="2200" dirty="0" smtClean="0">
                <a:solidFill>
                  <a:schemeClr val="bg1"/>
                </a:solidFill>
                <a:latin typeface="Calibri" pitchFamily="34" charset="0"/>
              </a:rPr>
              <a:t> </a:t>
            </a:r>
            <a:r>
              <a:rPr lang="en-US" sz="2200" dirty="0" err="1" smtClean="0">
                <a:solidFill>
                  <a:schemeClr val="bg1"/>
                </a:solidFill>
                <a:latin typeface="Calibri" pitchFamily="34" charset="0"/>
              </a:rPr>
              <a:t>loopgravenoorlog</a:t>
            </a:r>
            <a:r>
              <a:rPr lang="en-US" sz="2200" dirty="0" smtClean="0">
                <a:solidFill>
                  <a:schemeClr val="bg1"/>
                </a:solidFill>
                <a:latin typeface="Calibri" pitchFamily="34" charset="0"/>
              </a:rPr>
              <a:t> </a:t>
            </a:r>
            <a:r>
              <a:rPr lang="en-US" sz="2200" dirty="0" err="1" smtClean="0">
                <a:solidFill>
                  <a:schemeClr val="bg1"/>
                </a:solidFill>
                <a:latin typeface="Calibri" pitchFamily="34" charset="0"/>
              </a:rPr>
              <a:t>komt</a:t>
            </a:r>
            <a:r>
              <a:rPr lang="en-US" sz="2200" dirty="0" smtClean="0">
                <a:solidFill>
                  <a:schemeClr val="bg1"/>
                </a:solidFill>
                <a:latin typeface="Calibri" pitchFamily="34" charset="0"/>
              </a:rPr>
              <a:t>.</a:t>
            </a:r>
            <a:endParaRPr lang="nl-NL" sz="2200" dirty="0">
              <a:solidFill>
                <a:schemeClr val="bg1"/>
              </a:solidFill>
              <a:latin typeface="Calibri" pitchFamily="34" charset="0"/>
            </a:endParaRPr>
          </a:p>
        </p:txBody>
      </p:sp>
      <p:pic>
        <p:nvPicPr>
          <p:cNvPr id="1026" name="Picture 2" descr="http://upload.wikimedia.org/wikipedia/commons/6/62/Poland2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44" t="31755" r="47822" b="45944"/>
          <a:stretch/>
        </p:blipFill>
        <p:spPr bwMode="auto">
          <a:xfrm>
            <a:off x="4156363" y="2594754"/>
            <a:ext cx="5308271" cy="4034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Afbeelding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5218" y="2070874"/>
            <a:ext cx="926416" cy="861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684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6" name="Picture 8" descr="http://the-wanderling.com/dilemm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4445" y="4017496"/>
            <a:ext cx="4447916" cy="2493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mtClean="0"/>
              <a:t>21</a:t>
            </a:fld>
            <a:endParaRPr lang="nl-NL"/>
          </a:p>
        </p:txBody>
      </p:sp>
      <p:pic>
        <p:nvPicPr>
          <p:cNvPr id="9" name="Picture 4" descr="http://farm6.staticflickr.com/5220/5514079379_8014db442a_b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11" r="46319"/>
          <a:stretch/>
        </p:blipFill>
        <p:spPr bwMode="auto">
          <a:xfrm>
            <a:off x="0" y="0"/>
            <a:ext cx="2609321" cy="6862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hthoek 9"/>
          <p:cNvSpPr/>
          <p:nvPr/>
        </p:nvSpPr>
        <p:spPr>
          <a:xfrm>
            <a:off x="3356296" y="591866"/>
            <a:ext cx="765213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 err="1" smtClean="0">
                <a:solidFill>
                  <a:schemeClr val="bg1"/>
                </a:solidFill>
                <a:latin typeface="Calibri" pitchFamily="34" charset="0"/>
              </a:rPr>
              <a:t>Nieuwe</a:t>
            </a:r>
            <a:r>
              <a:rPr lang="en-US" sz="2200" dirty="0" smtClean="0">
                <a:solidFill>
                  <a:schemeClr val="bg1"/>
                </a:solidFill>
                <a:latin typeface="Calibri" pitchFamily="34" charset="0"/>
              </a:rPr>
              <a:t> </a:t>
            </a:r>
            <a:r>
              <a:rPr lang="en-US" sz="2200" dirty="0" err="1" smtClean="0">
                <a:solidFill>
                  <a:schemeClr val="bg1"/>
                </a:solidFill>
                <a:latin typeface="Calibri" pitchFamily="34" charset="0"/>
              </a:rPr>
              <a:t>wapens</a:t>
            </a:r>
            <a:r>
              <a:rPr lang="en-US" sz="2200" dirty="0" smtClean="0">
                <a:solidFill>
                  <a:schemeClr val="bg1"/>
                </a:solidFill>
                <a:latin typeface="Calibri" pitchFamily="34" charset="0"/>
              </a:rPr>
              <a:t> en </a:t>
            </a:r>
            <a:r>
              <a:rPr lang="en-US" sz="2200" dirty="0" err="1" smtClean="0">
                <a:solidFill>
                  <a:schemeClr val="bg1"/>
                </a:solidFill>
                <a:latin typeface="Calibri" pitchFamily="34" charset="0"/>
              </a:rPr>
              <a:t>uitvindingen</a:t>
            </a:r>
            <a:r>
              <a:rPr lang="en-US" sz="2200" dirty="0" smtClean="0">
                <a:solidFill>
                  <a:schemeClr val="bg1"/>
                </a:solidFill>
                <a:latin typeface="Calibri" pitchFamily="34" charset="0"/>
              </a:rPr>
              <a:t>:</a:t>
            </a:r>
          </a:p>
          <a:p>
            <a:endParaRPr lang="en-US" sz="2200" dirty="0">
              <a:solidFill>
                <a:schemeClr val="bg1"/>
              </a:solidFill>
              <a:latin typeface="Calibri" pitchFamily="34" charset="0"/>
            </a:endParaRPr>
          </a:p>
          <a:p>
            <a:r>
              <a:rPr lang="en-US" sz="2200" u="sng" dirty="0" smtClean="0">
                <a:solidFill>
                  <a:schemeClr val="bg1"/>
                </a:solidFill>
                <a:latin typeface="Calibri" pitchFamily="34" charset="0"/>
              </a:rPr>
              <a:t>Radar</a:t>
            </a:r>
            <a:r>
              <a:rPr lang="en-US" sz="2200" dirty="0" smtClean="0">
                <a:solidFill>
                  <a:schemeClr val="bg1"/>
                </a:solidFill>
                <a:latin typeface="Calibri" pitchFamily="34" charset="0"/>
              </a:rPr>
              <a:t>					</a:t>
            </a:r>
            <a:r>
              <a:rPr lang="en-US" sz="2200" u="sng" dirty="0" smtClean="0">
                <a:solidFill>
                  <a:schemeClr val="bg1"/>
                </a:solidFill>
                <a:latin typeface="Calibri" pitchFamily="34" charset="0"/>
              </a:rPr>
              <a:t>Sonar</a:t>
            </a:r>
            <a:endParaRPr lang="nl-NL" sz="2200" u="sng" dirty="0">
              <a:solidFill>
                <a:schemeClr val="bg1"/>
              </a:solidFill>
              <a:latin typeface="Calibri" pitchFamily="34" charset="0"/>
            </a:endParaRPr>
          </a:p>
        </p:txBody>
      </p:sp>
      <p:pic>
        <p:nvPicPr>
          <p:cNvPr id="2050" name="Picture 2" descr="File:Radarops.gif">
            <a:hlinkClick r:id="rId4"/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9407" y="1746595"/>
            <a:ext cx="4421565" cy="2283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://www.nww2m.com/wp-content/uploads/2012/07/canadian-sailors-asdic.jpg">
            <a:hlinkClick r:id="rId6"/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6527" y="3665691"/>
            <a:ext cx="3979307" cy="3196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www.nww2m.com/wp-content/uploads/2012/07/sonar-diagram.gif">
            <a:hlinkClick r:id="rId8"/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2700" y="1861759"/>
            <a:ext cx="2019300" cy="2867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Afbeelding 10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7315" y="1861759"/>
            <a:ext cx="926416" cy="861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680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mtClean="0"/>
              <a:t>22</a:t>
            </a:fld>
            <a:endParaRPr lang="nl-NL"/>
          </a:p>
        </p:txBody>
      </p:sp>
      <p:sp>
        <p:nvSpPr>
          <p:cNvPr id="10" name="Rechthoek 9"/>
          <p:cNvSpPr/>
          <p:nvPr/>
        </p:nvSpPr>
        <p:spPr>
          <a:xfrm>
            <a:off x="3356296" y="591866"/>
            <a:ext cx="765213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 err="1" smtClean="0">
                <a:solidFill>
                  <a:schemeClr val="bg1"/>
                </a:solidFill>
                <a:latin typeface="Calibri" pitchFamily="34" charset="0"/>
              </a:rPr>
              <a:t>Betere</a:t>
            </a:r>
            <a:r>
              <a:rPr lang="en-US" sz="2200" dirty="0" smtClean="0">
                <a:solidFill>
                  <a:schemeClr val="bg1"/>
                </a:solidFill>
                <a:latin typeface="Calibri" pitchFamily="34" charset="0"/>
              </a:rPr>
              <a:t> </a:t>
            </a:r>
            <a:r>
              <a:rPr lang="en-US" sz="2200" dirty="0" err="1" smtClean="0">
                <a:solidFill>
                  <a:schemeClr val="bg1"/>
                </a:solidFill>
                <a:latin typeface="Calibri" pitchFamily="34" charset="0"/>
              </a:rPr>
              <a:t>vliegtuigen</a:t>
            </a:r>
            <a:r>
              <a:rPr lang="en-US" sz="2200" dirty="0" smtClean="0">
                <a:solidFill>
                  <a:schemeClr val="bg1"/>
                </a:solidFill>
                <a:latin typeface="Calibri" pitchFamily="34" charset="0"/>
              </a:rPr>
              <a:t>, </a:t>
            </a:r>
            <a:r>
              <a:rPr lang="en-US" sz="2200" dirty="0" err="1" smtClean="0">
                <a:solidFill>
                  <a:schemeClr val="bg1"/>
                </a:solidFill>
                <a:latin typeface="Calibri" pitchFamily="34" charset="0"/>
              </a:rPr>
              <a:t>bommenwerpers</a:t>
            </a:r>
            <a:r>
              <a:rPr lang="en-US" sz="2200" dirty="0" smtClean="0">
                <a:solidFill>
                  <a:schemeClr val="bg1"/>
                </a:solidFill>
                <a:latin typeface="Calibri" pitchFamily="34" charset="0"/>
              </a:rPr>
              <a:t>					</a:t>
            </a:r>
            <a:endParaRPr lang="nl-NL" sz="2200" u="sng" dirty="0">
              <a:solidFill>
                <a:schemeClr val="bg1"/>
              </a:solidFill>
              <a:latin typeface="Calibri" pitchFamily="34" charset="0"/>
            </a:endParaRPr>
          </a:p>
        </p:txBody>
      </p:sp>
      <p:pic>
        <p:nvPicPr>
          <p:cNvPr id="4098" name="Picture 2" descr="http://ts4.mm.bing.net/th?id=HN.608015615479316581&amp;pid=1.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3073" y="2914650"/>
            <a:ext cx="4406319" cy="3414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://www.442fw.afrc.af.mil/shared/media/photodb/photos/020930-O-9999G-20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9481" y="1361307"/>
            <a:ext cx="4582519" cy="3561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http://farm6.staticflickr.com/5220/5514079379_8014db442a_b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11" r="46319"/>
          <a:stretch/>
        </p:blipFill>
        <p:spPr bwMode="auto">
          <a:xfrm>
            <a:off x="0" y="0"/>
            <a:ext cx="2609321" cy="6862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://www.wpclipart.com/medical/symbols/medical_symbols_2/eye.png"/>
          <p:cNvPicPr>
            <a:picLocks noChangeAspect="1" noChangeArrowheads="1"/>
          </p:cNvPicPr>
          <p:nvPr/>
        </p:nvPicPr>
        <p:blipFill>
          <a:blip r:embed="rId5" cstate="print">
            <a:duotone>
              <a:prstClr val="black"/>
              <a:schemeClr val="tx2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11085661" y="5590256"/>
            <a:ext cx="899592" cy="4949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37564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mtClean="0"/>
              <a:t>23</a:t>
            </a:fld>
            <a:endParaRPr lang="nl-NL"/>
          </a:p>
        </p:txBody>
      </p:sp>
      <p:sp>
        <p:nvSpPr>
          <p:cNvPr id="10" name="Rechthoek 9"/>
          <p:cNvSpPr/>
          <p:nvPr/>
        </p:nvSpPr>
        <p:spPr>
          <a:xfrm>
            <a:off x="3356296" y="591866"/>
            <a:ext cx="765213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 err="1" smtClean="0">
                <a:solidFill>
                  <a:schemeClr val="bg1"/>
                </a:solidFill>
                <a:latin typeface="Calibri" pitchFamily="34" charset="0"/>
              </a:rPr>
              <a:t>Betere</a:t>
            </a:r>
            <a:r>
              <a:rPr lang="en-US" sz="2200" dirty="0" smtClean="0">
                <a:solidFill>
                  <a:schemeClr val="bg1"/>
                </a:solidFill>
                <a:latin typeface="Calibri" pitchFamily="34" charset="0"/>
              </a:rPr>
              <a:t> </a:t>
            </a:r>
            <a:r>
              <a:rPr lang="en-US" sz="2200" dirty="0" err="1" smtClean="0">
                <a:solidFill>
                  <a:schemeClr val="bg1"/>
                </a:solidFill>
                <a:latin typeface="Calibri" pitchFamily="34" charset="0"/>
              </a:rPr>
              <a:t>vliegtuigen</a:t>
            </a:r>
            <a:r>
              <a:rPr lang="en-US" sz="2200" dirty="0" smtClean="0">
                <a:solidFill>
                  <a:schemeClr val="bg1"/>
                </a:solidFill>
                <a:latin typeface="Calibri" pitchFamily="34" charset="0"/>
              </a:rPr>
              <a:t>, </a:t>
            </a:r>
            <a:r>
              <a:rPr lang="en-US" sz="2200" dirty="0" err="1" smtClean="0">
                <a:solidFill>
                  <a:schemeClr val="bg1"/>
                </a:solidFill>
                <a:latin typeface="Calibri" pitchFamily="34" charset="0"/>
              </a:rPr>
              <a:t>bommenwerpers</a:t>
            </a:r>
            <a:r>
              <a:rPr lang="en-US" sz="2200" dirty="0" smtClean="0">
                <a:solidFill>
                  <a:schemeClr val="bg1"/>
                </a:solidFill>
                <a:latin typeface="Calibri" pitchFamily="34" charset="0"/>
              </a:rPr>
              <a:t>					</a:t>
            </a:r>
            <a:endParaRPr lang="nl-NL" sz="2200" u="sng" dirty="0">
              <a:solidFill>
                <a:schemeClr val="bg1"/>
              </a:solidFill>
              <a:latin typeface="Calibri" pitchFamily="34" charset="0"/>
            </a:endParaRPr>
          </a:p>
        </p:txBody>
      </p:sp>
      <p:pic>
        <p:nvPicPr>
          <p:cNvPr id="11" name="Picture 4" descr="http://farm6.staticflickr.com/5220/5514079379_8014db442a_b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11" r="46319"/>
          <a:stretch/>
        </p:blipFill>
        <p:spPr bwMode="auto">
          <a:xfrm>
            <a:off x="0" y="0"/>
            <a:ext cx="2609321" cy="6862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http://images7.alphacoders.com/288/28859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2282825"/>
            <a:ext cx="5430520" cy="3394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://3.bp.blogspot.com/-uVMvBy4FX1o/TfiqhVs5vFI/AAAAAAAACs0/zEaRC8lqdq0/s640/dogfights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0301" y="1541461"/>
            <a:ext cx="4048125" cy="247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://www.wpclipart.com/medical/symbols/medical_symbols_2/eye.png"/>
          <p:cNvPicPr>
            <a:picLocks noChangeAspect="1" noChangeArrowheads="1"/>
          </p:cNvPicPr>
          <p:nvPr/>
        </p:nvPicPr>
        <p:blipFill>
          <a:blip r:embed="rId5" cstate="print">
            <a:duotone>
              <a:prstClr val="black"/>
              <a:schemeClr val="tx2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11085661" y="5590256"/>
            <a:ext cx="899592" cy="4949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11797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hoek 4"/>
          <p:cNvSpPr/>
          <p:nvPr/>
        </p:nvSpPr>
        <p:spPr>
          <a:xfrm>
            <a:off x="2903538" y="144042"/>
            <a:ext cx="5832648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2200" dirty="0" smtClean="0">
                <a:solidFill>
                  <a:schemeClr val="bg1"/>
                </a:solidFill>
                <a:latin typeface="Calibri" pitchFamily="34" charset="0"/>
              </a:rPr>
              <a:t>April </a:t>
            </a:r>
            <a:r>
              <a:rPr lang="nl-NL" sz="2200" dirty="0">
                <a:solidFill>
                  <a:schemeClr val="bg1"/>
                </a:solidFill>
                <a:latin typeface="Calibri" pitchFamily="34" charset="0"/>
              </a:rPr>
              <a:t>1940: Noorwegen en Denemarken</a:t>
            </a:r>
          </a:p>
          <a:p>
            <a:endParaRPr lang="nl-NL" sz="2200" dirty="0">
              <a:solidFill>
                <a:schemeClr val="bg1"/>
              </a:solidFill>
              <a:latin typeface="Calibri" pitchFamily="34" charset="0"/>
            </a:endParaRPr>
          </a:p>
          <a:p>
            <a:r>
              <a:rPr lang="nl-NL" sz="2200" dirty="0">
                <a:solidFill>
                  <a:schemeClr val="bg1"/>
                </a:solidFill>
                <a:latin typeface="Calibri" pitchFamily="34" charset="0"/>
              </a:rPr>
              <a:t>10 Mei 1940: Frankrijk, België en Nederland</a:t>
            </a:r>
          </a:p>
          <a:p>
            <a:endParaRPr lang="nl-NL" sz="2200" dirty="0">
              <a:solidFill>
                <a:schemeClr val="bg1"/>
              </a:solidFill>
              <a:latin typeface="Calibri" pitchFamily="34" charset="0"/>
            </a:endParaRPr>
          </a:p>
          <a:p>
            <a:endParaRPr lang="nl-NL" sz="2200" dirty="0">
              <a:solidFill>
                <a:schemeClr val="bg1"/>
              </a:solidFill>
              <a:latin typeface="Calibri" pitchFamily="34" charset="0"/>
            </a:endParaRPr>
          </a:p>
          <a:p>
            <a:endParaRPr lang="nl-NL" sz="2200" dirty="0">
              <a:solidFill>
                <a:schemeClr val="bg1"/>
              </a:solidFill>
              <a:latin typeface="Calibri" pitchFamily="34" charset="0"/>
            </a:endParaRPr>
          </a:p>
          <a:p>
            <a:endParaRPr lang="nl-NL" sz="2200" dirty="0">
              <a:solidFill>
                <a:schemeClr val="bg1"/>
              </a:solidFill>
              <a:latin typeface="Calibri" pitchFamily="34" charset="0"/>
            </a:endParaRPr>
          </a:p>
        </p:txBody>
      </p:sp>
      <p:sp>
        <p:nvSpPr>
          <p:cNvPr id="8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8400256" y="6381329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2400">
                <a:solidFill>
                  <a:schemeClr val="bg1"/>
                </a:solidFill>
              </a:rPr>
              <a:t>24</a:t>
            </a:fld>
            <a:endParaRPr lang="nl-NL" sz="2400" dirty="0">
              <a:solidFill>
                <a:schemeClr val="bg1"/>
              </a:solidFill>
            </a:endParaRPr>
          </a:p>
        </p:txBody>
      </p:sp>
      <p:pic>
        <p:nvPicPr>
          <p:cNvPr id="6" name="Picture 4" descr="http://farm6.staticflickr.com/5220/5514079379_8014db442a_b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11" r="46319"/>
          <a:stretch/>
        </p:blipFill>
        <p:spPr bwMode="auto">
          <a:xfrm>
            <a:off x="0" y="0"/>
            <a:ext cx="2609321" cy="6862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http://upload.wikimedia.org/wikipedia/en/d/db/Adolf_Hitler_in_Paris_194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5162" y="1724025"/>
            <a:ext cx="3727835" cy="505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://www.3tend.com/images/4d2e61ad97de63c1ed1b180eb554ca39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3538" y="3789373"/>
            <a:ext cx="5097462" cy="2956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s://upload.wikimedia.org/wikipedia/commons/thumb/5/52/France_map_Lambert-93_with_regions_and_departments-occupation-ned.svg/266px-France_map_Lambert-93_with_regions_and_departments-occupation-ned.svg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6667" y="1601787"/>
            <a:ext cx="3487119" cy="3303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Afbeelding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5686" y="944452"/>
            <a:ext cx="926416" cy="861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311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hoek 4"/>
          <p:cNvSpPr/>
          <p:nvPr/>
        </p:nvSpPr>
        <p:spPr>
          <a:xfrm>
            <a:off x="4484038" y="404665"/>
            <a:ext cx="583264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nl-NL" dirty="0" smtClean="0">
                <a:solidFill>
                  <a:schemeClr val="bg1"/>
                </a:solidFill>
                <a:latin typeface="Calibri" pitchFamily="34" charset="0"/>
              </a:rPr>
              <a:t>10 mei 1940: Duits </a:t>
            </a:r>
            <a:r>
              <a:rPr lang="nl-NL" dirty="0">
                <a:solidFill>
                  <a:schemeClr val="bg1"/>
                </a:solidFill>
                <a:latin typeface="Calibri" pitchFamily="34" charset="0"/>
              </a:rPr>
              <a:t>verovering van Nederland</a:t>
            </a:r>
          </a:p>
          <a:p>
            <a:pPr algn="ctr"/>
            <a:endParaRPr lang="nl-NL" dirty="0">
              <a:solidFill>
                <a:schemeClr val="bg1"/>
              </a:solidFill>
              <a:latin typeface="Calibri" pitchFamily="34" charset="0"/>
            </a:endParaRPr>
          </a:p>
          <a:p>
            <a:pPr algn="ctr"/>
            <a:endParaRPr lang="nl-NL" dirty="0">
              <a:solidFill>
                <a:schemeClr val="bg1"/>
              </a:solidFill>
              <a:latin typeface="Calibri" pitchFamily="34" charset="0"/>
            </a:endParaRPr>
          </a:p>
          <a:p>
            <a:pPr algn="ctr"/>
            <a:endParaRPr lang="nl-NL" dirty="0">
              <a:solidFill>
                <a:schemeClr val="bg1"/>
              </a:solidFill>
              <a:latin typeface="Calibri" pitchFamily="34" charset="0"/>
            </a:endParaRPr>
          </a:p>
        </p:txBody>
      </p:sp>
      <p:sp>
        <p:nvSpPr>
          <p:cNvPr id="8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8400256" y="6381329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2400">
                <a:solidFill>
                  <a:schemeClr val="bg1"/>
                </a:solidFill>
              </a:rPr>
              <a:t>25</a:t>
            </a:fld>
            <a:endParaRPr lang="nl-NL" sz="2400" dirty="0">
              <a:solidFill>
                <a:schemeClr val="bg1"/>
              </a:solidFill>
            </a:endParaRPr>
          </a:p>
        </p:txBody>
      </p:sp>
      <p:pic>
        <p:nvPicPr>
          <p:cNvPr id="1026" name="Picture 2" descr="File:Dutch defense lines - ln-en.jpg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5742" y="884049"/>
            <a:ext cx="4498119" cy="5240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hthoek 5"/>
          <p:cNvSpPr/>
          <p:nvPr/>
        </p:nvSpPr>
        <p:spPr>
          <a:xfrm>
            <a:off x="7984207" y="1281828"/>
            <a:ext cx="213245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dirty="0">
                <a:solidFill>
                  <a:schemeClr val="bg1"/>
                </a:solidFill>
                <a:latin typeface="Calibri" pitchFamily="34" charset="0"/>
              </a:rPr>
              <a:t>Nederlandse </a:t>
            </a:r>
            <a:r>
              <a:rPr lang="nl-NL" dirty="0" smtClean="0">
                <a:solidFill>
                  <a:schemeClr val="bg1"/>
                </a:solidFill>
                <a:latin typeface="Calibri" pitchFamily="34" charset="0"/>
              </a:rPr>
              <a:t>rivieren dienen als verdedigingswerken</a:t>
            </a:r>
            <a:endParaRPr lang="nl-NL" dirty="0">
              <a:solidFill>
                <a:schemeClr val="bg1"/>
              </a:solidFill>
              <a:latin typeface="Calibri" pitchFamily="34" charset="0"/>
            </a:endParaRPr>
          </a:p>
        </p:txBody>
      </p:sp>
      <p:pic>
        <p:nvPicPr>
          <p:cNvPr id="1028" name="Picture 4" descr="File:Mobilisatie 1939 Dutch soldiers on guard.jpg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7161" y="2313434"/>
            <a:ext cx="2956310" cy="4068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http://farm6.staticflickr.com/5220/5514079379_8014db442a_b.jp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11" r="46319"/>
          <a:stretch/>
        </p:blipFill>
        <p:spPr bwMode="auto">
          <a:xfrm>
            <a:off x="0" y="0"/>
            <a:ext cx="2609321" cy="6862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Afbeelding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8594" y="1882738"/>
            <a:ext cx="926416" cy="861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383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hoek 4"/>
          <p:cNvSpPr/>
          <p:nvPr/>
        </p:nvSpPr>
        <p:spPr>
          <a:xfrm>
            <a:off x="4484038" y="404665"/>
            <a:ext cx="583264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nl-NL" dirty="0" smtClean="0">
                <a:solidFill>
                  <a:schemeClr val="bg1"/>
                </a:solidFill>
                <a:latin typeface="Calibri" pitchFamily="34" charset="0"/>
              </a:rPr>
              <a:t>10 mei 1940: Duits </a:t>
            </a:r>
            <a:r>
              <a:rPr lang="nl-NL" dirty="0">
                <a:solidFill>
                  <a:schemeClr val="bg1"/>
                </a:solidFill>
                <a:latin typeface="Calibri" pitchFamily="34" charset="0"/>
              </a:rPr>
              <a:t>verovering van Nederland</a:t>
            </a:r>
          </a:p>
          <a:p>
            <a:pPr algn="ctr"/>
            <a:endParaRPr lang="nl-NL" dirty="0">
              <a:solidFill>
                <a:schemeClr val="bg1"/>
              </a:solidFill>
              <a:latin typeface="Calibri" pitchFamily="34" charset="0"/>
            </a:endParaRPr>
          </a:p>
          <a:p>
            <a:pPr algn="ctr"/>
            <a:endParaRPr lang="nl-NL" dirty="0">
              <a:solidFill>
                <a:schemeClr val="bg1"/>
              </a:solidFill>
              <a:latin typeface="Calibri" pitchFamily="34" charset="0"/>
            </a:endParaRPr>
          </a:p>
          <a:p>
            <a:pPr algn="ctr"/>
            <a:endParaRPr lang="nl-NL" dirty="0">
              <a:solidFill>
                <a:schemeClr val="bg1"/>
              </a:solidFill>
              <a:latin typeface="Calibri" pitchFamily="34" charset="0"/>
            </a:endParaRPr>
          </a:p>
        </p:txBody>
      </p:sp>
      <p:sp>
        <p:nvSpPr>
          <p:cNvPr id="8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8400256" y="6381329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2400">
                <a:solidFill>
                  <a:schemeClr val="bg1"/>
                </a:solidFill>
              </a:rPr>
              <a:t>26</a:t>
            </a:fld>
            <a:endParaRPr lang="nl-NL" sz="2400" dirty="0">
              <a:solidFill>
                <a:schemeClr val="bg1"/>
              </a:solidFill>
            </a:endParaRPr>
          </a:p>
        </p:txBody>
      </p:sp>
      <p:sp>
        <p:nvSpPr>
          <p:cNvPr id="6" name="Rechthoek 5"/>
          <p:cNvSpPr/>
          <p:nvPr/>
        </p:nvSpPr>
        <p:spPr>
          <a:xfrm>
            <a:off x="7984207" y="1281828"/>
            <a:ext cx="21324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dirty="0" smtClean="0">
                <a:solidFill>
                  <a:schemeClr val="bg1"/>
                </a:solidFill>
                <a:latin typeface="Calibri" pitchFamily="34" charset="0"/>
              </a:rPr>
              <a:t>Peel-Raamstelling</a:t>
            </a:r>
            <a:endParaRPr lang="nl-NL" dirty="0">
              <a:solidFill>
                <a:schemeClr val="bg1"/>
              </a:solidFill>
              <a:latin typeface="Calibri" pitchFamily="34" charset="0"/>
            </a:endParaRPr>
          </a:p>
        </p:txBody>
      </p:sp>
      <p:pic>
        <p:nvPicPr>
          <p:cNvPr id="9" name="Picture 4" descr="http://farm6.staticflickr.com/5220/5514079379_8014db442a_b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11" r="46319"/>
          <a:stretch/>
        </p:blipFill>
        <p:spPr bwMode="auto">
          <a:xfrm>
            <a:off x="0" y="0"/>
            <a:ext cx="2609321" cy="6862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File:Peel-Raamstelling the Netherlands.jpg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1762" y="1143000"/>
            <a:ext cx="40386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http://static.panoramio.com/photos/original/94910892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0362" y="2254844"/>
            <a:ext cx="4207793" cy="2761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://www.wpclipart.com/medical/symbols/medical_symbols_2/eye.png"/>
          <p:cNvPicPr>
            <a:picLocks noChangeAspect="1" noChangeArrowheads="1"/>
          </p:cNvPicPr>
          <p:nvPr/>
        </p:nvPicPr>
        <p:blipFill>
          <a:blip r:embed="rId6" cstate="print">
            <a:duotone>
              <a:prstClr val="black"/>
              <a:schemeClr val="tx2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11085661" y="5590256"/>
            <a:ext cx="899592" cy="4949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91352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hoek 4"/>
          <p:cNvSpPr/>
          <p:nvPr/>
        </p:nvSpPr>
        <p:spPr>
          <a:xfrm>
            <a:off x="4484038" y="404664"/>
            <a:ext cx="5832648" cy="71096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nl-NL" sz="2400" dirty="0" smtClean="0">
                <a:solidFill>
                  <a:schemeClr val="bg1"/>
                </a:solidFill>
                <a:latin typeface="Calibri" pitchFamily="34" charset="0"/>
              </a:rPr>
              <a:t>Bombardement </a:t>
            </a:r>
            <a:r>
              <a:rPr lang="nl-NL" sz="2400" dirty="0">
                <a:solidFill>
                  <a:schemeClr val="bg1"/>
                </a:solidFill>
                <a:latin typeface="Calibri" pitchFamily="34" charset="0"/>
              </a:rPr>
              <a:t>van </a:t>
            </a:r>
            <a:r>
              <a:rPr lang="nl-NL" sz="2400" dirty="0" smtClean="0">
                <a:solidFill>
                  <a:schemeClr val="bg1"/>
                </a:solidFill>
                <a:latin typeface="Calibri" pitchFamily="34" charset="0"/>
              </a:rPr>
              <a:t>Rotterdam</a:t>
            </a:r>
          </a:p>
          <a:p>
            <a:pPr algn="ctr"/>
            <a:endParaRPr lang="en-US" sz="2400" dirty="0">
              <a:solidFill>
                <a:schemeClr val="bg1"/>
              </a:solidFill>
              <a:latin typeface="Calibri" pitchFamily="34" charset="0"/>
            </a:endParaRPr>
          </a:p>
          <a:p>
            <a:pPr algn="ctr"/>
            <a:endParaRPr lang="en-US" sz="2400" dirty="0" smtClean="0">
              <a:solidFill>
                <a:schemeClr val="bg1"/>
              </a:solidFill>
              <a:latin typeface="Calibri" pitchFamily="34" charset="0"/>
            </a:endParaRPr>
          </a:p>
          <a:p>
            <a:pPr algn="ctr"/>
            <a:endParaRPr lang="en-US" sz="2400" dirty="0">
              <a:solidFill>
                <a:schemeClr val="bg1"/>
              </a:solidFill>
              <a:latin typeface="Calibri" pitchFamily="34" charset="0"/>
            </a:endParaRPr>
          </a:p>
          <a:p>
            <a:pPr algn="ctr"/>
            <a:endParaRPr lang="en-US" sz="2400" dirty="0" smtClean="0">
              <a:solidFill>
                <a:schemeClr val="bg1"/>
              </a:solidFill>
              <a:latin typeface="Calibri" pitchFamily="34" charset="0"/>
            </a:endParaRPr>
          </a:p>
          <a:p>
            <a:pPr algn="ctr"/>
            <a:endParaRPr lang="en-US" sz="2400" dirty="0">
              <a:solidFill>
                <a:schemeClr val="bg1"/>
              </a:solidFill>
              <a:latin typeface="Calibri" pitchFamily="34" charset="0"/>
            </a:endParaRPr>
          </a:p>
          <a:p>
            <a:pPr algn="ctr"/>
            <a:endParaRPr lang="en-US" sz="2400" dirty="0" smtClean="0">
              <a:solidFill>
                <a:schemeClr val="bg1"/>
              </a:solidFill>
              <a:latin typeface="Calibri" pitchFamily="34" charset="0"/>
            </a:endParaRPr>
          </a:p>
          <a:p>
            <a:pPr algn="ctr"/>
            <a:endParaRPr lang="en-US" sz="2400" dirty="0">
              <a:solidFill>
                <a:schemeClr val="bg1"/>
              </a:solidFill>
              <a:latin typeface="Calibri" pitchFamily="34" charset="0"/>
            </a:endParaRPr>
          </a:p>
          <a:p>
            <a:pPr algn="ctr"/>
            <a:endParaRPr lang="en-US" sz="2400" dirty="0" smtClean="0">
              <a:solidFill>
                <a:schemeClr val="bg1"/>
              </a:solidFill>
              <a:latin typeface="Calibri" pitchFamily="34" charset="0"/>
            </a:endParaRPr>
          </a:p>
          <a:p>
            <a:pPr algn="ctr"/>
            <a:endParaRPr lang="en-US" sz="2400" dirty="0">
              <a:solidFill>
                <a:schemeClr val="bg1"/>
              </a:solidFill>
              <a:latin typeface="Calibri" pitchFamily="34" charset="0"/>
            </a:endParaRPr>
          </a:p>
          <a:p>
            <a:pPr algn="ctr"/>
            <a:endParaRPr lang="en-US" sz="2400" dirty="0" smtClean="0">
              <a:solidFill>
                <a:schemeClr val="bg1"/>
              </a:solidFill>
              <a:latin typeface="Calibri" pitchFamily="34" charset="0"/>
            </a:endParaRPr>
          </a:p>
          <a:p>
            <a:pPr algn="ctr"/>
            <a:endParaRPr lang="en-US" sz="2400" dirty="0">
              <a:solidFill>
                <a:schemeClr val="bg1"/>
              </a:solidFill>
              <a:latin typeface="Calibri" pitchFamily="34" charset="0"/>
            </a:endParaRPr>
          </a:p>
          <a:p>
            <a:pPr algn="ctr"/>
            <a:endParaRPr lang="en-US" sz="2400" dirty="0" smtClean="0">
              <a:solidFill>
                <a:schemeClr val="bg1"/>
              </a:solidFill>
              <a:latin typeface="Calibri" pitchFamily="34" charset="0"/>
            </a:endParaRPr>
          </a:p>
          <a:p>
            <a:pPr algn="ctr"/>
            <a:endParaRPr lang="en-US" sz="2400" dirty="0">
              <a:solidFill>
                <a:schemeClr val="bg1"/>
              </a:solidFill>
              <a:latin typeface="Calibri" pitchFamily="34" charset="0"/>
            </a:endParaRPr>
          </a:p>
          <a:p>
            <a:pPr algn="ctr"/>
            <a:endParaRPr lang="en-US" sz="2400" dirty="0" smtClean="0">
              <a:solidFill>
                <a:schemeClr val="bg1"/>
              </a:solidFill>
              <a:latin typeface="Calibri" pitchFamily="34" charset="0"/>
            </a:endParaRPr>
          </a:p>
          <a:p>
            <a:pPr algn="ctr"/>
            <a:r>
              <a:rPr lang="en-US" sz="2400" dirty="0" err="1" smtClean="0">
                <a:solidFill>
                  <a:schemeClr val="bg1"/>
                </a:solidFill>
                <a:latin typeface="Calibri" pitchFamily="34" charset="0"/>
              </a:rPr>
              <a:t>Duitsers</a:t>
            </a:r>
            <a:r>
              <a:rPr lang="en-US" sz="2400" dirty="0" smtClean="0">
                <a:solidFill>
                  <a:schemeClr val="bg1"/>
                </a:solidFill>
                <a:latin typeface="Calibri" pitchFamily="34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Calibri" pitchFamily="34" charset="0"/>
              </a:rPr>
              <a:t>dwingen</a:t>
            </a:r>
            <a:r>
              <a:rPr lang="en-US" sz="2400" dirty="0" smtClean="0">
                <a:solidFill>
                  <a:schemeClr val="bg1"/>
                </a:solidFill>
                <a:latin typeface="Calibri" pitchFamily="34" charset="0"/>
              </a:rPr>
              <a:t> Nederland tot </a:t>
            </a:r>
            <a:r>
              <a:rPr lang="en-US" sz="2400" dirty="0" err="1" smtClean="0">
                <a:solidFill>
                  <a:schemeClr val="bg1"/>
                </a:solidFill>
                <a:latin typeface="Calibri" pitchFamily="34" charset="0"/>
              </a:rPr>
              <a:t>overgave</a:t>
            </a:r>
            <a:endParaRPr lang="nl-NL" sz="2400" dirty="0">
              <a:solidFill>
                <a:schemeClr val="bg1"/>
              </a:solidFill>
              <a:latin typeface="Calibri" pitchFamily="34" charset="0"/>
            </a:endParaRPr>
          </a:p>
          <a:p>
            <a:pPr algn="ctr"/>
            <a:endParaRPr lang="nl-NL" sz="2400" dirty="0">
              <a:solidFill>
                <a:schemeClr val="bg1"/>
              </a:solidFill>
              <a:latin typeface="Calibri" pitchFamily="34" charset="0"/>
            </a:endParaRPr>
          </a:p>
          <a:p>
            <a:pPr algn="ctr"/>
            <a:endParaRPr lang="nl-NL" sz="2400" dirty="0">
              <a:solidFill>
                <a:schemeClr val="bg1"/>
              </a:solidFill>
              <a:latin typeface="Calibri" pitchFamily="34" charset="0"/>
            </a:endParaRPr>
          </a:p>
          <a:p>
            <a:pPr algn="ctr"/>
            <a:endParaRPr lang="nl-NL" sz="2400" dirty="0">
              <a:solidFill>
                <a:schemeClr val="bg1"/>
              </a:solidFill>
              <a:latin typeface="Calibri" pitchFamily="34" charset="0"/>
            </a:endParaRPr>
          </a:p>
        </p:txBody>
      </p:sp>
      <p:sp>
        <p:nvSpPr>
          <p:cNvPr id="8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8400256" y="6381329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2400">
                <a:solidFill>
                  <a:schemeClr val="bg1"/>
                </a:solidFill>
              </a:rPr>
              <a:t>27</a:t>
            </a:fld>
            <a:endParaRPr lang="nl-NL" sz="2400" dirty="0">
              <a:solidFill>
                <a:schemeClr val="bg1"/>
              </a:solidFill>
            </a:endParaRPr>
          </a:p>
        </p:txBody>
      </p:sp>
      <p:pic>
        <p:nvPicPr>
          <p:cNvPr id="7" name="Picture 4" descr="http://farm6.staticflickr.com/5220/5514079379_8014db442a_b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11" r="46319"/>
          <a:stretch/>
        </p:blipFill>
        <p:spPr bwMode="auto">
          <a:xfrm>
            <a:off x="0" y="0"/>
            <a:ext cx="2609321" cy="6862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File:Rotterdam.jpg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83123"/>
            <a:ext cx="5991745" cy="4533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 descr="View of Rotterdam after German bombing in May 1940. Rotterdam, the Netherlands, 1940.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8128" y="1283123"/>
            <a:ext cx="6665436" cy="4533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Afbeelding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6572" y="5974786"/>
            <a:ext cx="926416" cy="861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061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hoek 4"/>
          <p:cNvSpPr/>
          <p:nvPr/>
        </p:nvSpPr>
        <p:spPr>
          <a:xfrm>
            <a:off x="4484038" y="404664"/>
            <a:ext cx="583264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nl-NL" dirty="0">
                <a:solidFill>
                  <a:schemeClr val="bg1"/>
                </a:solidFill>
                <a:latin typeface="Calibri" pitchFamily="34" charset="0"/>
              </a:rPr>
              <a:t>Duits verovering van Nederland</a:t>
            </a:r>
          </a:p>
          <a:p>
            <a:pPr algn="ctr"/>
            <a:r>
              <a:rPr lang="nl-NL" dirty="0">
                <a:solidFill>
                  <a:schemeClr val="bg1"/>
                </a:solidFill>
                <a:latin typeface="Calibri" pitchFamily="34" charset="0"/>
              </a:rPr>
              <a:t>14 mei 1940: overgave</a:t>
            </a:r>
          </a:p>
          <a:p>
            <a:pPr algn="ctr"/>
            <a:endParaRPr lang="nl-NL" dirty="0">
              <a:solidFill>
                <a:schemeClr val="bg1"/>
              </a:solidFill>
              <a:latin typeface="Calibri" pitchFamily="34" charset="0"/>
            </a:endParaRPr>
          </a:p>
          <a:p>
            <a:pPr algn="ctr"/>
            <a:endParaRPr lang="nl-NL" dirty="0">
              <a:solidFill>
                <a:schemeClr val="bg1"/>
              </a:solidFill>
              <a:latin typeface="Calibri" pitchFamily="34" charset="0"/>
            </a:endParaRPr>
          </a:p>
          <a:p>
            <a:pPr algn="ctr"/>
            <a:endParaRPr lang="nl-NL" dirty="0">
              <a:solidFill>
                <a:schemeClr val="bg1"/>
              </a:solidFill>
              <a:latin typeface="Calibri" pitchFamily="34" charset="0"/>
            </a:endParaRPr>
          </a:p>
        </p:txBody>
      </p:sp>
      <p:sp>
        <p:nvSpPr>
          <p:cNvPr id="8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9626600" y="6405211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2400">
                <a:solidFill>
                  <a:schemeClr val="bg1"/>
                </a:solidFill>
              </a:rPr>
              <a:t>28</a:t>
            </a:fld>
            <a:endParaRPr lang="nl-NL" sz="2400" dirty="0">
              <a:solidFill>
                <a:schemeClr val="bg1"/>
              </a:solidFill>
            </a:endParaRPr>
          </a:p>
        </p:txBody>
      </p:sp>
      <p:pic>
        <p:nvPicPr>
          <p:cNvPr id="4098" name="Picture 2" descr="File:Bundesarchiv Bild 146-1984-021-17, Rotterdam, Kapitulation.jpg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6590" y="1413554"/>
            <a:ext cx="7614610" cy="5444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http://farm6.staticflickr.com/5220/5514079379_8014db442a_b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11" r="46319"/>
          <a:stretch/>
        </p:blipFill>
        <p:spPr bwMode="auto">
          <a:xfrm>
            <a:off x="0" y="0"/>
            <a:ext cx="2609321" cy="6862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Afbeelding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2822" y="908646"/>
            <a:ext cx="926416" cy="861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039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hoek 4"/>
          <p:cNvSpPr/>
          <p:nvPr/>
        </p:nvSpPr>
        <p:spPr>
          <a:xfrm>
            <a:off x="3005468" y="0"/>
            <a:ext cx="5832648" cy="78790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nl-NL" sz="2200" dirty="0">
              <a:solidFill>
                <a:schemeClr val="bg1"/>
              </a:solidFill>
              <a:latin typeface="Calibri" pitchFamily="34" charset="0"/>
            </a:endParaRPr>
          </a:p>
          <a:p>
            <a:r>
              <a:rPr lang="nl-NL" sz="2200" dirty="0">
                <a:solidFill>
                  <a:schemeClr val="bg1"/>
                </a:solidFill>
                <a:latin typeface="Calibri" pitchFamily="34" charset="0"/>
              </a:rPr>
              <a:t>Juni 1940: Slag om Engeland </a:t>
            </a:r>
          </a:p>
          <a:p>
            <a:endParaRPr lang="nl-NL" sz="2200" dirty="0">
              <a:solidFill>
                <a:schemeClr val="bg1"/>
              </a:solidFill>
              <a:latin typeface="Calibri" pitchFamily="34" charset="0"/>
            </a:endParaRPr>
          </a:p>
          <a:p>
            <a:endParaRPr lang="nl-NL" sz="2200" dirty="0" smtClean="0">
              <a:solidFill>
                <a:schemeClr val="bg1"/>
              </a:solidFill>
              <a:latin typeface="Calibri" pitchFamily="34" charset="0"/>
            </a:endParaRPr>
          </a:p>
          <a:p>
            <a:endParaRPr lang="nl-NL" sz="2200" dirty="0">
              <a:solidFill>
                <a:schemeClr val="bg1"/>
              </a:solidFill>
              <a:latin typeface="Calibri" pitchFamily="34" charset="0"/>
            </a:endParaRPr>
          </a:p>
          <a:p>
            <a:endParaRPr lang="nl-NL" sz="2200" dirty="0" smtClean="0">
              <a:solidFill>
                <a:schemeClr val="bg1"/>
              </a:solidFill>
              <a:latin typeface="Calibri" pitchFamily="34" charset="0"/>
            </a:endParaRPr>
          </a:p>
          <a:p>
            <a:endParaRPr lang="nl-NL" sz="2200" dirty="0">
              <a:solidFill>
                <a:schemeClr val="bg1"/>
              </a:solidFill>
              <a:latin typeface="Calibri" pitchFamily="34" charset="0"/>
            </a:endParaRPr>
          </a:p>
          <a:p>
            <a:endParaRPr lang="nl-NL" sz="2200" dirty="0" smtClean="0">
              <a:solidFill>
                <a:schemeClr val="bg1"/>
              </a:solidFill>
              <a:latin typeface="Calibri" pitchFamily="34" charset="0"/>
            </a:endParaRPr>
          </a:p>
          <a:p>
            <a:endParaRPr lang="nl-NL" sz="2200" dirty="0">
              <a:solidFill>
                <a:schemeClr val="bg1"/>
              </a:solidFill>
              <a:latin typeface="Calibri" pitchFamily="34" charset="0"/>
            </a:endParaRPr>
          </a:p>
          <a:p>
            <a:endParaRPr lang="nl-NL" sz="2200" dirty="0" smtClean="0">
              <a:solidFill>
                <a:schemeClr val="bg1"/>
              </a:solidFill>
              <a:latin typeface="Calibri" pitchFamily="34" charset="0"/>
            </a:endParaRPr>
          </a:p>
          <a:p>
            <a:endParaRPr lang="nl-NL" sz="2200" dirty="0">
              <a:solidFill>
                <a:schemeClr val="bg1"/>
              </a:solidFill>
              <a:latin typeface="Calibri" pitchFamily="34" charset="0"/>
            </a:endParaRPr>
          </a:p>
          <a:p>
            <a:endParaRPr lang="nl-NL" sz="2200" dirty="0" smtClean="0">
              <a:solidFill>
                <a:schemeClr val="bg1"/>
              </a:solidFill>
              <a:latin typeface="Calibri" pitchFamily="34" charset="0"/>
            </a:endParaRPr>
          </a:p>
          <a:p>
            <a:endParaRPr lang="nl-NL" sz="2200" dirty="0">
              <a:solidFill>
                <a:schemeClr val="bg1"/>
              </a:solidFill>
              <a:latin typeface="Calibri" pitchFamily="34" charset="0"/>
            </a:endParaRPr>
          </a:p>
          <a:p>
            <a:endParaRPr lang="nl-NL" sz="2200" dirty="0" smtClean="0">
              <a:solidFill>
                <a:schemeClr val="bg1"/>
              </a:solidFill>
              <a:latin typeface="Calibri" pitchFamily="34" charset="0"/>
            </a:endParaRPr>
          </a:p>
          <a:p>
            <a:endParaRPr lang="nl-NL" sz="2200" dirty="0">
              <a:solidFill>
                <a:schemeClr val="bg1"/>
              </a:solidFill>
              <a:latin typeface="Calibri" pitchFamily="34" charset="0"/>
            </a:endParaRPr>
          </a:p>
          <a:p>
            <a:endParaRPr lang="nl-NL" sz="2200" dirty="0" smtClean="0">
              <a:solidFill>
                <a:schemeClr val="bg1"/>
              </a:solidFill>
              <a:latin typeface="Calibri" pitchFamily="34" charset="0"/>
            </a:endParaRPr>
          </a:p>
          <a:p>
            <a:endParaRPr lang="nl-NL" sz="2200" dirty="0">
              <a:solidFill>
                <a:schemeClr val="bg1"/>
              </a:solidFill>
              <a:latin typeface="Calibri" pitchFamily="34" charset="0"/>
            </a:endParaRPr>
          </a:p>
          <a:p>
            <a:endParaRPr lang="nl-NL" sz="2200" dirty="0" smtClean="0">
              <a:solidFill>
                <a:schemeClr val="bg1"/>
              </a:solidFill>
              <a:latin typeface="Calibri" pitchFamily="34" charset="0"/>
            </a:endParaRPr>
          </a:p>
          <a:p>
            <a:r>
              <a:rPr lang="nl-NL" sz="2200" dirty="0" err="1" smtClean="0">
                <a:solidFill>
                  <a:schemeClr val="bg1"/>
                </a:solidFill>
                <a:latin typeface="Calibri" pitchFamily="34" charset="0"/>
              </a:rPr>
              <a:t>Hitlers</a:t>
            </a:r>
            <a:r>
              <a:rPr lang="nl-NL" sz="2200" dirty="0" smtClean="0">
                <a:solidFill>
                  <a:schemeClr val="bg1"/>
                </a:solidFill>
                <a:latin typeface="Calibri" pitchFamily="34" charset="0"/>
              </a:rPr>
              <a:t> plan: Engelse luchtmacht uitschakelen, dan een invasie over zee</a:t>
            </a:r>
            <a:endParaRPr lang="nl-NL" sz="2200" dirty="0">
              <a:solidFill>
                <a:schemeClr val="bg1"/>
              </a:solidFill>
              <a:latin typeface="Calibri" pitchFamily="34" charset="0"/>
            </a:endParaRPr>
          </a:p>
          <a:p>
            <a:endParaRPr lang="nl-NL" sz="2200" dirty="0">
              <a:solidFill>
                <a:schemeClr val="bg1"/>
              </a:solidFill>
              <a:latin typeface="Calibri" pitchFamily="34" charset="0"/>
            </a:endParaRPr>
          </a:p>
          <a:p>
            <a:endParaRPr lang="nl-NL" sz="2200" dirty="0">
              <a:solidFill>
                <a:schemeClr val="bg1"/>
              </a:solidFill>
              <a:latin typeface="Calibri" pitchFamily="34" charset="0"/>
            </a:endParaRPr>
          </a:p>
          <a:p>
            <a:endParaRPr lang="nl-NL" sz="2200" dirty="0">
              <a:solidFill>
                <a:schemeClr val="bg1"/>
              </a:solidFill>
              <a:latin typeface="Calibri" pitchFamily="34" charset="0"/>
            </a:endParaRPr>
          </a:p>
        </p:txBody>
      </p:sp>
      <p:sp>
        <p:nvSpPr>
          <p:cNvPr id="8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8400256" y="6381329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2400">
                <a:solidFill>
                  <a:schemeClr val="bg1"/>
                </a:solidFill>
              </a:rPr>
              <a:t>29</a:t>
            </a:fld>
            <a:endParaRPr lang="nl-NL" sz="2400" dirty="0">
              <a:solidFill>
                <a:schemeClr val="bg1"/>
              </a:solidFill>
            </a:endParaRPr>
          </a:p>
        </p:txBody>
      </p:sp>
      <p:pic>
        <p:nvPicPr>
          <p:cNvPr id="6" name="Picture 4" descr="http://farm6.staticflickr.com/5220/5514079379_8014db442a_b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11" r="46319"/>
          <a:stretch/>
        </p:blipFill>
        <p:spPr bwMode="auto">
          <a:xfrm>
            <a:off x="0" y="0"/>
            <a:ext cx="2609321" cy="6862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://cdn1.vox-cdn.com/uploads/chorus_asset/file/2417284/Chain_home_coverage.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7510" y="755981"/>
            <a:ext cx="3130550" cy="512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File:Boulton Paul Defiant.jpg">
            <a:hlinkClick r:id="rId4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7445" y="1382081"/>
            <a:ext cx="5623918" cy="3681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Afbeelding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8116" y="6181401"/>
            <a:ext cx="926416" cy="861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800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mtClean="0"/>
              <a:t>3</a:t>
            </a:fld>
            <a:endParaRPr lang="nl-NL"/>
          </a:p>
        </p:txBody>
      </p:sp>
      <p:sp>
        <p:nvSpPr>
          <p:cNvPr id="8" name="Tijdelijke aanduiding voor dianummer 2"/>
          <p:cNvSpPr txBox="1">
            <a:spLocks/>
          </p:cNvSpPr>
          <p:nvPr/>
        </p:nvSpPr>
        <p:spPr>
          <a:xfrm>
            <a:off x="8229600" y="65087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nl-NL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9096D49-DAE3-40DE-93E0-41688E0A5016}" type="slidenum">
              <a:rPr lang="nl-NL" sz="2400">
                <a:solidFill>
                  <a:schemeClr val="bg1"/>
                </a:solidFill>
              </a:rPr>
              <a:pPr/>
              <a:t>3</a:t>
            </a:fld>
            <a:endParaRPr lang="nl-NL" sz="2400" dirty="0">
              <a:solidFill>
                <a:schemeClr val="bg1"/>
              </a:solidFill>
            </a:endParaRPr>
          </a:p>
        </p:txBody>
      </p:sp>
      <p:pic>
        <p:nvPicPr>
          <p:cNvPr id="9" name="Picture 2" descr="http://www.wpclipart.com/medical/symbols/medical_symbols_2/eye.png"/>
          <p:cNvPicPr>
            <a:picLocks noChangeAspect="1" noChangeArrowheads="1"/>
          </p:cNvPicPr>
          <p:nvPr/>
        </p:nvPicPr>
        <p:blipFill>
          <a:blip r:embed="rId2" cstate="print">
            <a:duotone>
              <a:prstClr val="black"/>
              <a:schemeClr val="tx2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11072013" y="6108871"/>
            <a:ext cx="899592" cy="4949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050" name="Picture 2" descr="E:\GS\xAlgemene Didactiek\Kaarten\Duitseminderheden-page-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8152694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kstvak 5"/>
          <p:cNvSpPr txBox="1"/>
          <p:nvPr/>
        </p:nvSpPr>
        <p:spPr>
          <a:xfrm>
            <a:off x="9112251" y="2721113"/>
            <a:ext cx="2546350" cy="163121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b="1" u="sng" dirty="0" err="1" smtClean="0"/>
              <a:t>Groene</a:t>
            </a:r>
            <a:r>
              <a:rPr lang="en-US" sz="2000" b="1" u="sng" dirty="0" smtClean="0"/>
              <a:t> </a:t>
            </a:r>
            <a:r>
              <a:rPr lang="en-US" sz="2000" b="1" u="sng" dirty="0" err="1" smtClean="0"/>
              <a:t>gebieden</a:t>
            </a:r>
            <a:r>
              <a:rPr lang="en-US" sz="2000" b="1" u="sng" dirty="0" smtClean="0"/>
              <a:t> </a:t>
            </a:r>
            <a:r>
              <a:rPr lang="en-US" sz="2000" b="1" u="sng" dirty="0" err="1" smtClean="0"/>
              <a:t>waren</a:t>
            </a:r>
            <a:r>
              <a:rPr lang="en-US" sz="2000" b="1" u="sng" dirty="0" smtClean="0"/>
              <a:t> </a:t>
            </a:r>
            <a:r>
              <a:rPr lang="en-US" sz="2000" b="1" u="sng" dirty="0" err="1" smtClean="0"/>
              <a:t>volgens</a:t>
            </a:r>
            <a:r>
              <a:rPr lang="en-US" sz="2000" b="1" u="sng" dirty="0" smtClean="0"/>
              <a:t> Hitler van </a:t>
            </a:r>
            <a:r>
              <a:rPr lang="en-US" sz="2000" b="1" u="sng" dirty="0" err="1" smtClean="0"/>
              <a:t>oorsprong</a:t>
            </a:r>
            <a:r>
              <a:rPr lang="en-US" sz="2000" b="1" u="sng" dirty="0" smtClean="0"/>
              <a:t> </a:t>
            </a:r>
            <a:r>
              <a:rPr lang="en-US" sz="2000" b="1" u="sng" dirty="0" err="1" smtClean="0"/>
              <a:t>Duits</a:t>
            </a:r>
            <a:r>
              <a:rPr lang="en-US" sz="2000" b="1" u="sng" dirty="0" smtClean="0"/>
              <a:t> in </a:t>
            </a:r>
            <a:r>
              <a:rPr lang="en-US" sz="2000" b="1" u="sng" dirty="0" err="1" smtClean="0"/>
              <a:t>cultuur</a:t>
            </a:r>
            <a:r>
              <a:rPr lang="en-US" sz="2000" b="1" u="sng" dirty="0" smtClean="0"/>
              <a:t> of </a:t>
            </a:r>
            <a:r>
              <a:rPr lang="en-US" sz="2000" b="1" u="sng" dirty="0" err="1" smtClean="0"/>
              <a:t>geschiedenis</a:t>
            </a:r>
            <a:endParaRPr lang="nl-NL" sz="2000" b="1" u="sng" dirty="0"/>
          </a:p>
        </p:txBody>
      </p:sp>
      <p:pic>
        <p:nvPicPr>
          <p:cNvPr id="2052" name="Picture 4" descr="http://upload.wikimedia.org/wikipedia/commons/0/0b/Greater_Germanic_Reich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00" y="-136525"/>
            <a:ext cx="9048750" cy="7477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6490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http://upload.wikimedia.org/wikipedia/commons/9/9c/Sir_Winston_S_Churchill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9185" y="284118"/>
            <a:ext cx="3590925" cy="448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hthoek 4"/>
          <p:cNvSpPr/>
          <p:nvPr/>
        </p:nvSpPr>
        <p:spPr>
          <a:xfrm>
            <a:off x="3092599" y="401217"/>
            <a:ext cx="5832648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nl-NL" sz="2200" dirty="0">
              <a:solidFill>
                <a:schemeClr val="bg1"/>
              </a:solidFill>
              <a:latin typeface="Calibri" pitchFamily="34" charset="0"/>
            </a:endParaRPr>
          </a:p>
          <a:p>
            <a:r>
              <a:rPr lang="nl-NL" sz="2200" dirty="0" smtClean="0">
                <a:solidFill>
                  <a:schemeClr val="bg1"/>
                </a:solidFill>
                <a:latin typeface="Calibri" pitchFamily="34" charset="0"/>
              </a:rPr>
              <a:t>De Engelse luchtmacht houdt stand en </a:t>
            </a:r>
            <a:r>
              <a:rPr lang="nl-NL" sz="2200" dirty="0" err="1" smtClean="0">
                <a:solidFill>
                  <a:schemeClr val="bg1"/>
                </a:solidFill>
                <a:latin typeface="Calibri" pitchFamily="34" charset="0"/>
              </a:rPr>
              <a:t>Hitlers</a:t>
            </a:r>
            <a:r>
              <a:rPr lang="nl-NL" sz="2200" dirty="0" smtClean="0">
                <a:solidFill>
                  <a:schemeClr val="bg1"/>
                </a:solidFill>
                <a:latin typeface="Calibri" pitchFamily="34" charset="0"/>
              </a:rPr>
              <a:t> plan mislukt</a:t>
            </a:r>
            <a:endParaRPr lang="nl-NL" sz="2200" dirty="0">
              <a:solidFill>
                <a:schemeClr val="bg1"/>
              </a:solidFill>
              <a:latin typeface="Calibri" pitchFamily="34" charset="0"/>
            </a:endParaRPr>
          </a:p>
          <a:p>
            <a:endParaRPr lang="nl-NL" sz="2200" dirty="0">
              <a:solidFill>
                <a:schemeClr val="bg1"/>
              </a:solidFill>
              <a:latin typeface="Calibri" pitchFamily="34" charset="0"/>
            </a:endParaRPr>
          </a:p>
          <a:p>
            <a:endParaRPr lang="nl-NL" sz="2200" dirty="0">
              <a:solidFill>
                <a:schemeClr val="bg1"/>
              </a:solidFill>
              <a:latin typeface="Calibri" pitchFamily="34" charset="0"/>
            </a:endParaRPr>
          </a:p>
          <a:p>
            <a:endParaRPr lang="nl-NL" sz="2200" dirty="0">
              <a:solidFill>
                <a:schemeClr val="bg1"/>
              </a:solidFill>
              <a:latin typeface="Calibri" pitchFamily="34" charset="0"/>
            </a:endParaRPr>
          </a:p>
        </p:txBody>
      </p:sp>
      <p:sp>
        <p:nvSpPr>
          <p:cNvPr id="8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8400256" y="6381329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2400">
                <a:solidFill>
                  <a:schemeClr val="bg1"/>
                </a:solidFill>
              </a:rPr>
              <a:t>30</a:t>
            </a:fld>
            <a:endParaRPr lang="nl-NL" sz="2400" dirty="0">
              <a:solidFill>
                <a:schemeClr val="bg1"/>
              </a:solidFill>
            </a:endParaRPr>
          </a:p>
        </p:txBody>
      </p:sp>
      <p:pic>
        <p:nvPicPr>
          <p:cNvPr id="6" name="Picture 4" descr="http://farm6.staticflickr.com/5220/5514079379_8014db442a_b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11" r="46319"/>
          <a:stretch/>
        </p:blipFill>
        <p:spPr bwMode="auto">
          <a:xfrm>
            <a:off x="0" y="0"/>
            <a:ext cx="2609321" cy="6862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http://upload.wikimedia.org/wikipedia/commons/6/6f/Keep-calm-and-carry-on-scan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2193" y="1712628"/>
            <a:ext cx="2857500" cy="4276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hthoek 1"/>
          <p:cNvSpPr/>
          <p:nvPr/>
        </p:nvSpPr>
        <p:spPr>
          <a:xfrm>
            <a:off x="6267301" y="4548591"/>
            <a:ext cx="5114925" cy="156966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nl-NL" sz="2000" i="1" dirty="0" smtClean="0">
                <a:solidFill>
                  <a:schemeClr val="bg1"/>
                </a:solidFill>
              </a:rPr>
              <a:t>Nog nooit in de geschiedenis hadden zoveel mensen, zoveel te danken gehad aan zo weinigen.</a:t>
            </a:r>
          </a:p>
          <a:p>
            <a:endParaRPr lang="nl-NL" i="1" dirty="0" smtClean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- Winston Churchill (Premier </a:t>
            </a:r>
            <a:r>
              <a:rPr lang="en-US" dirty="0" err="1" smtClean="0">
                <a:solidFill>
                  <a:schemeClr val="bg1"/>
                </a:solidFill>
              </a:rPr>
              <a:t>Engeland</a:t>
            </a:r>
            <a:r>
              <a:rPr lang="en-US" dirty="0" smtClean="0">
                <a:solidFill>
                  <a:schemeClr val="bg1"/>
                </a:solidFill>
              </a:rPr>
              <a:t>)</a:t>
            </a:r>
            <a:endParaRPr lang="nl-NL" dirty="0">
              <a:solidFill>
                <a:schemeClr val="bg1"/>
              </a:solidFill>
            </a:endParaRPr>
          </a:p>
        </p:txBody>
      </p:sp>
      <p:pic>
        <p:nvPicPr>
          <p:cNvPr id="9" name="Afbeelding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7618" y="1249863"/>
            <a:ext cx="926416" cy="861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945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800" smtClean="0"/>
              <a:t>31</a:t>
            </a:fld>
            <a:endParaRPr lang="nl-NL" dirty="0"/>
          </a:p>
        </p:txBody>
      </p:sp>
      <p:pic>
        <p:nvPicPr>
          <p:cNvPr id="9" name="Picture 4" descr="http://farm6.staticflickr.com/5220/5514079379_8014db442a_b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11" r="46319"/>
          <a:stretch/>
        </p:blipFill>
        <p:spPr bwMode="auto">
          <a:xfrm>
            <a:off x="0" y="0"/>
            <a:ext cx="2609321" cy="6862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hthoek 9"/>
          <p:cNvSpPr/>
          <p:nvPr/>
        </p:nvSpPr>
        <p:spPr>
          <a:xfrm>
            <a:off x="3356296" y="591866"/>
            <a:ext cx="765213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200" dirty="0">
              <a:solidFill>
                <a:schemeClr val="bg1"/>
              </a:solidFill>
              <a:latin typeface="Calibri" pitchFamily="34" charset="0"/>
            </a:endParaRPr>
          </a:p>
          <a:p>
            <a:r>
              <a:rPr lang="en-US" sz="2200" dirty="0" smtClean="0">
                <a:solidFill>
                  <a:schemeClr val="bg1"/>
                </a:solidFill>
                <a:latin typeface="Calibri" pitchFamily="34" charset="0"/>
              </a:rPr>
              <a:t>Hitler </a:t>
            </a:r>
            <a:r>
              <a:rPr lang="en-US" sz="2200" dirty="0" err="1" smtClean="0">
                <a:solidFill>
                  <a:schemeClr val="bg1"/>
                </a:solidFill>
                <a:latin typeface="Calibri" pitchFamily="34" charset="0"/>
              </a:rPr>
              <a:t>vuurt</a:t>
            </a:r>
            <a:r>
              <a:rPr lang="en-US" sz="2200" dirty="0" smtClean="0">
                <a:solidFill>
                  <a:schemeClr val="bg1"/>
                </a:solidFill>
                <a:latin typeface="Calibri" pitchFamily="34" charset="0"/>
              </a:rPr>
              <a:t> </a:t>
            </a:r>
            <a:r>
              <a:rPr lang="en-US" sz="2200" u="sng" dirty="0" smtClean="0">
                <a:solidFill>
                  <a:schemeClr val="bg1"/>
                </a:solidFill>
                <a:latin typeface="Calibri" pitchFamily="34" charset="0"/>
              </a:rPr>
              <a:t>V1 en V2 </a:t>
            </a:r>
            <a:r>
              <a:rPr lang="en-US" sz="2200" u="sng" dirty="0" err="1" smtClean="0">
                <a:solidFill>
                  <a:schemeClr val="bg1"/>
                </a:solidFill>
                <a:latin typeface="Calibri" pitchFamily="34" charset="0"/>
              </a:rPr>
              <a:t>Rakket</a:t>
            </a:r>
            <a:r>
              <a:rPr lang="en-US" sz="2200" dirty="0">
                <a:solidFill>
                  <a:schemeClr val="bg1"/>
                </a:solidFill>
                <a:latin typeface="Calibri" pitchFamily="34" charset="0"/>
              </a:rPr>
              <a:t> </a:t>
            </a:r>
            <a:r>
              <a:rPr lang="en-US" sz="2200" dirty="0" err="1" smtClean="0">
                <a:solidFill>
                  <a:schemeClr val="bg1"/>
                </a:solidFill>
                <a:latin typeface="Calibri" pitchFamily="34" charset="0"/>
              </a:rPr>
              <a:t>af</a:t>
            </a:r>
            <a:r>
              <a:rPr lang="en-US" sz="2200" dirty="0" smtClean="0">
                <a:solidFill>
                  <a:schemeClr val="bg1"/>
                </a:solidFill>
                <a:latin typeface="Calibri" pitchFamily="34" charset="0"/>
              </a:rPr>
              <a:t> op </a:t>
            </a:r>
            <a:r>
              <a:rPr lang="en-US" sz="2200" dirty="0" err="1" smtClean="0">
                <a:solidFill>
                  <a:schemeClr val="bg1"/>
                </a:solidFill>
                <a:latin typeface="Calibri" pitchFamily="34" charset="0"/>
              </a:rPr>
              <a:t>Londen</a:t>
            </a:r>
            <a:r>
              <a:rPr lang="en-US" sz="2200" dirty="0" smtClean="0">
                <a:solidFill>
                  <a:schemeClr val="bg1"/>
                </a:solidFill>
                <a:latin typeface="Calibri" pitchFamily="34" charset="0"/>
              </a:rPr>
              <a:t> </a:t>
            </a:r>
            <a:r>
              <a:rPr lang="en-US" sz="2200" dirty="0" err="1" smtClean="0">
                <a:solidFill>
                  <a:schemeClr val="bg1"/>
                </a:solidFill>
                <a:latin typeface="Calibri" pitchFamily="34" charset="0"/>
              </a:rPr>
              <a:t>om</a:t>
            </a:r>
            <a:r>
              <a:rPr lang="en-US" sz="2200" dirty="0" smtClean="0">
                <a:solidFill>
                  <a:schemeClr val="bg1"/>
                </a:solidFill>
                <a:latin typeface="Calibri" pitchFamily="34" charset="0"/>
              </a:rPr>
              <a:t> de </a:t>
            </a:r>
            <a:r>
              <a:rPr lang="en-US" sz="2200" dirty="0" err="1" smtClean="0">
                <a:solidFill>
                  <a:schemeClr val="bg1"/>
                </a:solidFill>
                <a:latin typeface="Calibri" pitchFamily="34" charset="0"/>
              </a:rPr>
              <a:t>Engelsen</a:t>
            </a:r>
            <a:r>
              <a:rPr lang="en-US" sz="2200" dirty="0" smtClean="0">
                <a:solidFill>
                  <a:schemeClr val="bg1"/>
                </a:solidFill>
                <a:latin typeface="Calibri" pitchFamily="34" charset="0"/>
              </a:rPr>
              <a:t> op </a:t>
            </a:r>
            <a:r>
              <a:rPr lang="en-US" sz="2200" dirty="0" err="1" smtClean="0">
                <a:solidFill>
                  <a:schemeClr val="bg1"/>
                </a:solidFill>
                <a:latin typeface="Calibri" pitchFamily="34" charset="0"/>
              </a:rPr>
              <a:t>afstand</a:t>
            </a:r>
            <a:r>
              <a:rPr lang="en-US" sz="2200" dirty="0" smtClean="0">
                <a:solidFill>
                  <a:schemeClr val="bg1"/>
                </a:solidFill>
                <a:latin typeface="Calibri" pitchFamily="34" charset="0"/>
              </a:rPr>
              <a:t> </a:t>
            </a:r>
            <a:r>
              <a:rPr lang="en-US" sz="2200" dirty="0" err="1" smtClean="0">
                <a:solidFill>
                  <a:schemeClr val="bg1"/>
                </a:solidFill>
                <a:latin typeface="Calibri" pitchFamily="34" charset="0"/>
              </a:rPr>
              <a:t>te</a:t>
            </a:r>
            <a:r>
              <a:rPr lang="en-US" sz="2200" dirty="0" smtClean="0">
                <a:solidFill>
                  <a:schemeClr val="bg1"/>
                </a:solidFill>
                <a:latin typeface="Calibri" pitchFamily="34" charset="0"/>
              </a:rPr>
              <a:t> </a:t>
            </a:r>
            <a:r>
              <a:rPr lang="en-US" sz="2200" dirty="0" err="1" smtClean="0">
                <a:solidFill>
                  <a:schemeClr val="bg1"/>
                </a:solidFill>
                <a:latin typeface="Calibri" pitchFamily="34" charset="0"/>
              </a:rPr>
              <a:t>bestrijden</a:t>
            </a:r>
            <a:r>
              <a:rPr lang="en-US" sz="2200" dirty="0" smtClean="0">
                <a:solidFill>
                  <a:schemeClr val="bg1"/>
                </a:solidFill>
                <a:latin typeface="Calibri" pitchFamily="34" charset="0"/>
              </a:rPr>
              <a:t>.					</a:t>
            </a:r>
            <a:endParaRPr lang="nl-NL" sz="2200" u="sng" dirty="0">
              <a:solidFill>
                <a:schemeClr val="bg1"/>
              </a:solidFill>
              <a:latin typeface="Calibri" pitchFamily="34" charset="0"/>
            </a:endParaRPr>
          </a:p>
        </p:txBody>
      </p:sp>
      <p:pic>
        <p:nvPicPr>
          <p:cNvPr id="3074" name="Picture 2" descr="File:Bundesarchiv Bild 146-1975-117-26, Marschflugkörper V1 vor Start.jpg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6663" y="2142433"/>
            <a:ext cx="5164200" cy="3640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upload.wikimedia.org/wikipedia/commons/3/3c/Bundesarchiv_Bild_141-1880%2C_Peenem%C3%BCnde%2C_Start_einer_V2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8205" y="1425543"/>
            <a:ext cx="3673640" cy="4800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Afbeelding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8637" y="1145864"/>
            <a:ext cx="926416" cy="861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42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mtClean="0"/>
              <a:t>32</a:t>
            </a:fld>
            <a:endParaRPr lang="nl-NL"/>
          </a:p>
        </p:txBody>
      </p:sp>
      <p:pic>
        <p:nvPicPr>
          <p:cNvPr id="9" name="Picture 4" descr="http://farm6.staticflickr.com/5220/5514079379_8014db442a_b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11" r="46319"/>
          <a:stretch/>
        </p:blipFill>
        <p:spPr bwMode="auto">
          <a:xfrm>
            <a:off x="0" y="0"/>
            <a:ext cx="2609321" cy="6862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hthoek 9"/>
          <p:cNvSpPr/>
          <p:nvPr/>
        </p:nvSpPr>
        <p:spPr>
          <a:xfrm>
            <a:off x="3356296" y="591866"/>
            <a:ext cx="765213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 err="1" smtClean="0">
                <a:solidFill>
                  <a:schemeClr val="bg1"/>
                </a:solidFill>
                <a:latin typeface="Calibri" pitchFamily="34" charset="0"/>
              </a:rPr>
              <a:t>Nieuwe</a:t>
            </a:r>
            <a:r>
              <a:rPr lang="en-US" sz="2200" dirty="0" smtClean="0">
                <a:solidFill>
                  <a:schemeClr val="bg1"/>
                </a:solidFill>
                <a:latin typeface="Calibri" pitchFamily="34" charset="0"/>
              </a:rPr>
              <a:t> </a:t>
            </a:r>
            <a:r>
              <a:rPr lang="en-US" sz="2200" dirty="0" err="1" smtClean="0">
                <a:solidFill>
                  <a:schemeClr val="bg1"/>
                </a:solidFill>
                <a:latin typeface="Calibri" pitchFamily="34" charset="0"/>
              </a:rPr>
              <a:t>wapens</a:t>
            </a:r>
            <a:r>
              <a:rPr lang="en-US" sz="2200" dirty="0" smtClean="0">
                <a:solidFill>
                  <a:schemeClr val="bg1"/>
                </a:solidFill>
                <a:latin typeface="Calibri" pitchFamily="34" charset="0"/>
              </a:rPr>
              <a:t> en </a:t>
            </a:r>
            <a:r>
              <a:rPr lang="en-US" sz="2200" dirty="0" err="1" smtClean="0">
                <a:solidFill>
                  <a:schemeClr val="bg1"/>
                </a:solidFill>
                <a:latin typeface="Calibri" pitchFamily="34" charset="0"/>
              </a:rPr>
              <a:t>uitvindingen</a:t>
            </a:r>
            <a:r>
              <a:rPr lang="en-US" sz="2200" dirty="0" smtClean="0">
                <a:solidFill>
                  <a:schemeClr val="bg1"/>
                </a:solidFill>
                <a:latin typeface="Calibri" pitchFamily="34" charset="0"/>
              </a:rPr>
              <a:t>:</a:t>
            </a:r>
          </a:p>
          <a:p>
            <a:endParaRPr lang="en-US" sz="2200" dirty="0">
              <a:solidFill>
                <a:schemeClr val="bg1"/>
              </a:solidFill>
              <a:latin typeface="Calibri" pitchFamily="34" charset="0"/>
            </a:endParaRPr>
          </a:p>
          <a:p>
            <a:r>
              <a:rPr lang="en-US" sz="2200" u="sng" dirty="0" smtClean="0">
                <a:solidFill>
                  <a:schemeClr val="bg1"/>
                </a:solidFill>
                <a:latin typeface="Calibri" pitchFamily="34" charset="0"/>
              </a:rPr>
              <a:t>V1 en V2 </a:t>
            </a:r>
            <a:r>
              <a:rPr lang="en-US" sz="2200" u="sng" dirty="0" err="1" smtClean="0">
                <a:solidFill>
                  <a:schemeClr val="bg1"/>
                </a:solidFill>
                <a:latin typeface="Calibri" pitchFamily="34" charset="0"/>
              </a:rPr>
              <a:t>Rakket</a:t>
            </a:r>
            <a:r>
              <a:rPr lang="en-US" sz="2200" dirty="0">
                <a:solidFill>
                  <a:schemeClr val="bg1"/>
                </a:solidFill>
                <a:latin typeface="Calibri" pitchFamily="34" charset="0"/>
              </a:rPr>
              <a:t> </a:t>
            </a:r>
            <a:r>
              <a:rPr lang="en-US" sz="2200" dirty="0" smtClean="0">
                <a:solidFill>
                  <a:schemeClr val="bg1"/>
                </a:solidFill>
                <a:latin typeface="Calibri" pitchFamily="34" charset="0"/>
              </a:rPr>
              <a:t>(</a:t>
            </a:r>
            <a:r>
              <a:rPr lang="en-US" sz="2200" dirty="0" err="1" smtClean="0">
                <a:solidFill>
                  <a:schemeClr val="bg1"/>
                </a:solidFill>
                <a:latin typeface="Calibri" pitchFamily="34" charset="0"/>
              </a:rPr>
              <a:t>Duitsland</a:t>
            </a:r>
            <a:r>
              <a:rPr lang="en-US" sz="2200" dirty="0" smtClean="0">
                <a:solidFill>
                  <a:schemeClr val="bg1"/>
                </a:solidFill>
                <a:latin typeface="Calibri" pitchFamily="34" charset="0"/>
              </a:rPr>
              <a:t>)					</a:t>
            </a:r>
            <a:endParaRPr lang="nl-NL" sz="2200" u="sng" dirty="0">
              <a:solidFill>
                <a:schemeClr val="bg1"/>
              </a:solidFill>
              <a:latin typeface="Calibri" pitchFamily="34" charset="0"/>
            </a:endParaRPr>
          </a:p>
        </p:txBody>
      </p:sp>
      <p:pic>
        <p:nvPicPr>
          <p:cNvPr id="3074" name="Picture 2" descr="File:Bundesarchiv Bild 146-1975-117-26, Marschflugkörper V1 vor Start.jpg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8775" y="2469299"/>
            <a:ext cx="5164200" cy="3640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upload.wikimedia.org/wikipedia/commons/3/3c/Bundesarchiv_Bild_141-1880%2C_Peenem%C3%BCnde%2C_Start_einer_V2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1465" y="1452135"/>
            <a:ext cx="3673640" cy="4800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newsimg.bbc.co.uk/media/images/40048000/gif/_40048350_v2_rocket2_map416.gif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1161" y="2263259"/>
            <a:ext cx="3962400" cy="2695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://cdn3.vox-cdn.com/uploads/chorus_asset/file/2417218/the_blitz.0.png">
            <a:hlinkClick r:id="rId7"/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5450" y="-180975"/>
            <a:ext cx="8658225" cy="6915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http://newsimg.bbc.co.uk/media/images/40048000/gif/_40048350_v2_rocket2_map416.gif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5064" y="0"/>
            <a:ext cx="9898996" cy="6734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http://www.wpclipart.com/medical/symbols/medical_symbols_2/eye.png"/>
          <p:cNvPicPr>
            <a:picLocks noChangeAspect="1" noChangeArrowheads="1"/>
          </p:cNvPicPr>
          <p:nvPr/>
        </p:nvPicPr>
        <p:blipFill>
          <a:blip r:embed="rId9" cstate="print">
            <a:duotone>
              <a:prstClr val="black"/>
              <a:schemeClr val="tx2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11085661" y="5590256"/>
            <a:ext cx="899592" cy="4949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4371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hoek 4"/>
          <p:cNvSpPr/>
          <p:nvPr/>
        </p:nvSpPr>
        <p:spPr>
          <a:xfrm>
            <a:off x="3092599" y="401217"/>
            <a:ext cx="5832648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nl-NL" sz="2200" dirty="0">
              <a:solidFill>
                <a:schemeClr val="bg1"/>
              </a:solidFill>
              <a:latin typeface="Calibri" pitchFamily="34" charset="0"/>
            </a:endParaRPr>
          </a:p>
          <a:p>
            <a:r>
              <a:rPr lang="nl-NL" sz="2200" dirty="0">
                <a:solidFill>
                  <a:schemeClr val="bg1"/>
                </a:solidFill>
                <a:latin typeface="Calibri" pitchFamily="34" charset="0"/>
              </a:rPr>
              <a:t>22 juni 1941: Operatie </a:t>
            </a:r>
            <a:r>
              <a:rPr lang="nl-NL" sz="2200" dirty="0" err="1">
                <a:solidFill>
                  <a:schemeClr val="bg1"/>
                </a:solidFill>
                <a:latin typeface="Calibri" pitchFamily="34" charset="0"/>
              </a:rPr>
              <a:t>Barbarossa</a:t>
            </a:r>
            <a:r>
              <a:rPr lang="nl-NL" sz="2200" dirty="0">
                <a:solidFill>
                  <a:schemeClr val="bg1"/>
                </a:solidFill>
                <a:latin typeface="Calibri" pitchFamily="34" charset="0"/>
              </a:rPr>
              <a:t> (SU)</a:t>
            </a:r>
          </a:p>
          <a:p>
            <a:endParaRPr lang="nl-NL" sz="2200" dirty="0">
              <a:solidFill>
                <a:schemeClr val="bg1"/>
              </a:solidFill>
              <a:latin typeface="Calibri" pitchFamily="34" charset="0"/>
            </a:endParaRPr>
          </a:p>
          <a:p>
            <a:endParaRPr lang="nl-NL" sz="2200" dirty="0">
              <a:solidFill>
                <a:schemeClr val="bg1"/>
              </a:solidFill>
              <a:latin typeface="Calibri" pitchFamily="34" charset="0"/>
            </a:endParaRPr>
          </a:p>
          <a:p>
            <a:endParaRPr lang="nl-NL" sz="2200" dirty="0">
              <a:solidFill>
                <a:schemeClr val="bg1"/>
              </a:solidFill>
              <a:latin typeface="Calibri" pitchFamily="34" charset="0"/>
            </a:endParaRPr>
          </a:p>
        </p:txBody>
      </p:sp>
      <p:sp>
        <p:nvSpPr>
          <p:cNvPr id="8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8400256" y="6381329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2400">
                <a:solidFill>
                  <a:schemeClr val="bg1"/>
                </a:solidFill>
              </a:rPr>
              <a:t>33</a:t>
            </a:fld>
            <a:endParaRPr lang="nl-NL" sz="2400" dirty="0">
              <a:solidFill>
                <a:schemeClr val="bg1"/>
              </a:solidFill>
            </a:endParaRPr>
          </a:p>
        </p:txBody>
      </p:sp>
      <p:pic>
        <p:nvPicPr>
          <p:cNvPr id="6" name="Picture 4" descr="http://farm6.staticflickr.com/5220/5514079379_8014db442a_b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11" r="46319"/>
          <a:stretch/>
        </p:blipFill>
        <p:spPr bwMode="auto">
          <a:xfrm>
            <a:off x="0" y="0"/>
            <a:ext cx="2609321" cy="6862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http://upload.wikimedia.org/wikipedia/commons/thumb/1/16/Europe_under_Nazi_domination.png/1024px-Europe_under_Nazi_dominati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9100" y="-918830"/>
            <a:ext cx="8521700" cy="7803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://www.wpclipart.com/medical/symbols/medical_symbols_2/eye.png"/>
          <p:cNvPicPr>
            <a:picLocks noChangeAspect="1" noChangeArrowheads="1"/>
          </p:cNvPicPr>
          <p:nvPr/>
        </p:nvPicPr>
        <p:blipFill>
          <a:blip r:embed="rId4" cstate="print">
            <a:duotone>
              <a:prstClr val="black"/>
              <a:schemeClr val="tx2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11085661" y="5590256"/>
            <a:ext cx="899592" cy="4949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57500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hoek 4"/>
          <p:cNvSpPr/>
          <p:nvPr/>
        </p:nvSpPr>
        <p:spPr>
          <a:xfrm>
            <a:off x="4511824" y="1772816"/>
            <a:ext cx="583264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nl-NL" dirty="0">
              <a:solidFill>
                <a:schemeClr val="bg1"/>
              </a:solidFill>
              <a:latin typeface="Calibri" pitchFamily="34" charset="0"/>
            </a:endParaRPr>
          </a:p>
          <a:p>
            <a:endParaRPr lang="nl-NL" dirty="0">
              <a:solidFill>
                <a:schemeClr val="bg1"/>
              </a:solidFill>
              <a:latin typeface="Calibri" pitchFamily="34" charset="0"/>
            </a:endParaRPr>
          </a:p>
          <a:p>
            <a:endParaRPr lang="nl-NL" dirty="0">
              <a:solidFill>
                <a:schemeClr val="bg1"/>
              </a:solidFill>
              <a:latin typeface="Calibri" pitchFamily="34" charset="0"/>
            </a:endParaRPr>
          </a:p>
        </p:txBody>
      </p:sp>
      <p:sp>
        <p:nvSpPr>
          <p:cNvPr id="8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8400256" y="6381329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2400">
                <a:solidFill>
                  <a:schemeClr val="bg1"/>
                </a:solidFill>
              </a:rPr>
              <a:t>34</a:t>
            </a:fld>
            <a:endParaRPr lang="nl-NL" sz="2400" dirty="0">
              <a:solidFill>
                <a:schemeClr val="bg1"/>
              </a:solidFill>
            </a:endParaRPr>
          </a:p>
        </p:txBody>
      </p:sp>
      <p:pic>
        <p:nvPicPr>
          <p:cNvPr id="6" name="Picture 2" descr="http://hsudarren.files.wordpress.com/2009/04/a_stab_in_the_back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8942" y="472629"/>
            <a:ext cx="4716513" cy="63593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hthoek 6"/>
          <p:cNvSpPr/>
          <p:nvPr/>
        </p:nvSpPr>
        <p:spPr>
          <a:xfrm>
            <a:off x="4290875" y="10964"/>
            <a:ext cx="58326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nl-NL" sz="2400" dirty="0">
                <a:solidFill>
                  <a:schemeClr val="bg1"/>
                </a:solidFill>
                <a:latin typeface="Calibri" pitchFamily="34" charset="0"/>
              </a:rPr>
              <a:t>Operatie </a:t>
            </a:r>
            <a:r>
              <a:rPr lang="nl-NL" sz="2400" dirty="0" err="1" smtClean="0">
                <a:solidFill>
                  <a:schemeClr val="bg1"/>
                </a:solidFill>
                <a:latin typeface="Calibri" pitchFamily="34" charset="0"/>
              </a:rPr>
              <a:t>Barbarossa</a:t>
            </a:r>
            <a:r>
              <a:rPr lang="nl-NL" sz="2400" dirty="0" smtClean="0">
                <a:solidFill>
                  <a:schemeClr val="bg1"/>
                </a:solidFill>
                <a:latin typeface="Calibri" pitchFamily="34" charset="0"/>
              </a:rPr>
              <a:t>: </a:t>
            </a:r>
            <a:r>
              <a:rPr lang="nl-NL" sz="2400" dirty="0">
                <a:solidFill>
                  <a:schemeClr val="bg1"/>
                </a:solidFill>
                <a:latin typeface="Calibri" pitchFamily="34" charset="0"/>
              </a:rPr>
              <a:t>22 juni 1941</a:t>
            </a:r>
          </a:p>
        </p:txBody>
      </p:sp>
      <p:pic>
        <p:nvPicPr>
          <p:cNvPr id="9" name="Picture 4" descr="http://farm6.staticflickr.com/5220/5514079379_8014db442a_b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11" r="46319"/>
          <a:stretch/>
        </p:blipFill>
        <p:spPr bwMode="auto">
          <a:xfrm>
            <a:off x="0" y="0"/>
            <a:ext cx="2609321" cy="6862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://www.wpclipart.com/medical/symbols/medical_symbols_2/eye.png"/>
          <p:cNvPicPr>
            <a:picLocks noChangeAspect="1" noChangeArrowheads="1"/>
          </p:cNvPicPr>
          <p:nvPr/>
        </p:nvPicPr>
        <p:blipFill>
          <a:blip r:embed="rId4" cstate="print">
            <a:duotone>
              <a:prstClr val="black"/>
              <a:schemeClr val="tx2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11085661" y="5590256"/>
            <a:ext cx="899592" cy="4949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86114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hoek 4"/>
          <p:cNvSpPr/>
          <p:nvPr/>
        </p:nvSpPr>
        <p:spPr>
          <a:xfrm>
            <a:off x="4511824" y="1772816"/>
            <a:ext cx="583264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nl-NL" dirty="0">
              <a:solidFill>
                <a:schemeClr val="bg1"/>
              </a:solidFill>
              <a:latin typeface="Calibri" pitchFamily="34" charset="0"/>
            </a:endParaRPr>
          </a:p>
          <a:p>
            <a:endParaRPr lang="nl-NL" dirty="0">
              <a:solidFill>
                <a:schemeClr val="bg1"/>
              </a:solidFill>
              <a:latin typeface="Calibri" pitchFamily="34" charset="0"/>
            </a:endParaRPr>
          </a:p>
          <a:p>
            <a:endParaRPr lang="nl-NL" dirty="0">
              <a:solidFill>
                <a:schemeClr val="bg1"/>
              </a:solidFill>
              <a:latin typeface="Calibri" pitchFamily="34" charset="0"/>
            </a:endParaRPr>
          </a:p>
        </p:txBody>
      </p:sp>
      <p:sp>
        <p:nvSpPr>
          <p:cNvPr id="8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8400256" y="6381329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2400">
                <a:solidFill>
                  <a:schemeClr val="bg1"/>
                </a:solidFill>
              </a:rPr>
              <a:t>35</a:t>
            </a:fld>
            <a:endParaRPr lang="nl-NL" sz="2400" dirty="0">
              <a:solidFill>
                <a:schemeClr val="bg1"/>
              </a:solidFill>
            </a:endParaRPr>
          </a:p>
        </p:txBody>
      </p:sp>
      <p:sp>
        <p:nvSpPr>
          <p:cNvPr id="7" name="Rechthoek 6"/>
          <p:cNvSpPr/>
          <p:nvPr/>
        </p:nvSpPr>
        <p:spPr>
          <a:xfrm>
            <a:off x="4290875" y="10964"/>
            <a:ext cx="58326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nl-NL" sz="2400" dirty="0" smtClean="0">
                <a:solidFill>
                  <a:schemeClr val="bg1"/>
                </a:solidFill>
                <a:latin typeface="Calibri" pitchFamily="34" charset="0"/>
              </a:rPr>
              <a:t>Sovjet-Unie onder </a:t>
            </a:r>
            <a:r>
              <a:rPr lang="nl-NL" sz="2400" dirty="0">
                <a:solidFill>
                  <a:schemeClr val="bg1"/>
                </a:solidFill>
                <a:latin typeface="Calibri" pitchFamily="34" charset="0"/>
              </a:rPr>
              <a:t>S</a:t>
            </a:r>
            <a:r>
              <a:rPr lang="nl-NL" sz="2400" dirty="0" smtClean="0">
                <a:solidFill>
                  <a:schemeClr val="bg1"/>
                </a:solidFill>
                <a:latin typeface="Calibri" pitchFamily="34" charset="0"/>
              </a:rPr>
              <a:t>talin</a:t>
            </a:r>
            <a:endParaRPr lang="nl-NL" sz="2400" dirty="0">
              <a:solidFill>
                <a:schemeClr val="bg1"/>
              </a:solidFill>
              <a:latin typeface="Calibri" pitchFamily="34" charset="0"/>
            </a:endParaRPr>
          </a:p>
        </p:txBody>
      </p:sp>
      <p:pic>
        <p:nvPicPr>
          <p:cNvPr id="9" name="Picture 4" descr="http://farm6.staticflickr.com/5220/5514079379_8014db442a_b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11" r="46319"/>
          <a:stretch/>
        </p:blipFill>
        <p:spPr bwMode="auto">
          <a:xfrm>
            <a:off x="0" y="0"/>
            <a:ext cx="2609321" cy="6862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CroppedStalin194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6520" y="581322"/>
            <a:ext cx="390525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hthoek 10"/>
          <p:cNvSpPr/>
          <p:nvPr/>
        </p:nvSpPr>
        <p:spPr>
          <a:xfrm>
            <a:off x="7028969" y="907279"/>
            <a:ext cx="4107604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 smtClean="0">
                <a:solidFill>
                  <a:schemeClr val="bg1"/>
                </a:solidFill>
              </a:rPr>
              <a:t>Stalin</a:t>
            </a:r>
          </a:p>
          <a:p>
            <a:endParaRPr lang="en-US" sz="2200" dirty="0">
              <a:solidFill>
                <a:schemeClr val="bg1"/>
              </a:solidFill>
            </a:endParaRPr>
          </a:p>
          <a:p>
            <a:r>
              <a:rPr lang="en-US" sz="2200" dirty="0" smtClean="0">
                <a:solidFill>
                  <a:schemeClr val="bg1"/>
                </a:solidFill>
              </a:rPr>
              <a:t>Grote </a:t>
            </a:r>
            <a:r>
              <a:rPr lang="en-US" sz="2200" dirty="0" err="1" smtClean="0">
                <a:solidFill>
                  <a:schemeClr val="bg1"/>
                </a:solidFill>
              </a:rPr>
              <a:t>zuiveringen</a:t>
            </a:r>
            <a:r>
              <a:rPr lang="en-US" sz="2200" dirty="0" smtClean="0">
                <a:solidFill>
                  <a:schemeClr val="bg1"/>
                </a:solidFill>
              </a:rPr>
              <a:t> </a:t>
            </a:r>
            <a:r>
              <a:rPr lang="en-US" sz="2200" dirty="0" err="1" smtClean="0">
                <a:solidFill>
                  <a:schemeClr val="bg1"/>
                </a:solidFill>
              </a:rPr>
              <a:t>waarbij</a:t>
            </a:r>
            <a:r>
              <a:rPr lang="en-US" sz="2200" dirty="0" smtClean="0">
                <a:solidFill>
                  <a:schemeClr val="bg1"/>
                </a:solidFill>
              </a:rPr>
              <a:t> </a:t>
            </a:r>
            <a:r>
              <a:rPr lang="en-US" sz="2200" dirty="0" err="1" smtClean="0">
                <a:solidFill>
                  <a:schemeClr val="bg1"/>
                </a:solidFill>
              </a:rPr>
              <a:t>miljoenen</a:t>
            </a:r>
            <a:r>
              <a:rPr lang="en-US" sz="2200" dirty="0" smtClean="0">
                <a:solidFill>
                  <a:schemeClr val="bg1"/>
                </a:solidFill>
              </a:rPr>
              <a:t> </a:t>
            </a:r>
            <a:r>
              <a:rPr lang="en-US" sz="2200" dirty="0" err="1" smtClean="0">
                <a:solidFill>
                  <a:schemeClr val="bg1"/>
                </a:solidFill>
              </a:rPr>
              <a:t>sterven</a:t>
            </a:r>
            <a:r>
              <a:rPr lang="en-US" sz="2200" dirty="0" smtClean="0">
                <a:solidFill>
                  <a:schemeClr val="bg1"/>
                </a:solidFill>
              </a:rPr>
              <a:t>.</a:t>
            </a:r>
          </a:p>
          <a:p>
            <a:endParaRPr lang="en-US" sz="2200" dirty="0">
              <a:solidFill>
                <a:schemeClr val="bg1"/>
              </a:solidFill>
            </a:endParaRPr>
          </a:p>
          <a:p>
            <a:r>
              <a:rPr lang="en-US" sz="2200" dirty="0" err="1" smtClean="0">
                <a:solidFill>
                  <a:schemeClr val="bg1"/>
                </a:solidFill>
              </a:rPr>
              <a:t>Ook</a:t>
            </a:r>
            <a:r>
              <a:rPr lang="en-US" sz="2200" dirty="0" smtClean="0">
                <a:solidFill>
                  <a:schemeClr val="bg1"/>
                </a:solidFill>
              </a:rPr>
              <a:t> </a:t>
            </a:r>
            <a:r>
              <a:rPr lang="en-US" sz="2200" dirty="0" err="1" smtClean="0">
                <a:solidFill>
                  <a:schemeClr val="bg1"/>
                </a:solidFill>
              </a:rPr>
              <a:t>veel</a:t>
            </a:r>
            <a:r>
              <a:rPr lang="en-US" sz="2200" dirty="0" smtClean="0">
                <a:solidFill>
                  <a:schemeClr val="bg1"/>
                </a:solidFill>
              </a:rPr>
              <a:t> </a:t>
            </a:r>
            <a:r>
              <a:rPr lang="en-US" sz="2200" dirty="0" err="1" smtClean="0">
                <a:solidFill>
                  <a:schemeClr val="bg1"/>
                </a:solidFill>
              </a:rPr>
              <a:t>politici</a:t>
            </a:r>
            <a:r>
              <a:rPr lang="en-US" sz="2200" dirty="0" smtClean="0">
                <a:solidFill>
                  <a:schemeClr val="bg1"/>
                </a:solidFill>
              </a:rPr>
              <a:t> en </a:t>
            </a:r>
            <a:r>
              <a:rPr lang="en-US" sz="2200" dirty="0" err="1" smtClean="0">
                <a:solidFill>
                  <a:schemeClr val="bg1"/>
                </a:solidFill>
              </a:rPr>
              <a:t>legerleiders</a:t>
            </a:r>
            <a:r>
              <a:rPr lang="en-US" sz="2200" dirty="0" smtClean="0">
                <a:solidFill>
                  <a:schemeClr val="bg1"/>
                </a:solidFill>
              </a:rPr>
              <a:t> </a:t>
            </a:r>
            <a:r>
              <a:rPr lang="en-US" sz="2200" dirty="0" err="1" smtClean="0">
                <a:solidFill>
                  <a:schemeClr val="bg1"/>
                </a:solidFill>
              </a:rPr>
              <a:t>worden</a:t>
            </a:r>
            <a:r>
              <a:rPr lang="en-US" sz="2200" dirty="0" smtClean="0">
                <a:solidFill>
                  <a:schemeClr val="bg1"/>
                </a:solidFill>
              </a:rPr>
              <a:t> door hem </a:t>
            </a:r>
            <a:r>
              <a:rPr lang="en-US" sz="2200" dirty="0" err="1" smtClean="0">
                <a:solidFill>
                  <a:schemeClr val="bg1"/>
                </a:solidFill>
              </a:rPr>
              <a:t>vermoordt</a:t>
            </a:r>
            <a:r>
              <a:rPr lang="en-US" sz="2200" dirty="0" smtClean="0">
                <a:solidFill>
                  <a:schemeClr val="bg1"/>
                </a:solidFill>
              </a:rPr>
              <a:t>.</a:t>
            </a:r>
          </a:p>
          <a:p>
            <a:endParaRPr lang="en-US" sz="2200" dirty="0">
              <a:solidFill>
                <a:schemeClr val="bg1"/>
              </a:solidFill>
            </a:endParaRPr>
          </a:p>
          <a:p>
            <a:r>
              <a:rPr lang="en-US" sz="2200" dirty="0" err="1" smtClean="0">
                <a:solidFill>
                  <a:schemeClr val="bg1"/>
                </a:solidFill>
              </a:rPr>
              <a:t>Daarom</a:t>
            </a:r>
            <a:r>
              <a:rPr lang="en-US" sz="2200" dirty="0" smtClean="0">
                <a:solidFill>
                  <a:schemeClr val="bg1"/>
                </a:solidFill>
              </a:rPr>
              <a:t> is de SU </a:t>
            </a:r>
            <a:r>
              <a:rPr lang="en-US" sz="2200" dirty="0" err="1" smtClean="0">
                <a:solidFill>
                  <a:schemeClr val="bg1"/>
                </a:solidFill>
              </a:rPr>
              <a:t>militair</a:t>
            </a:r>
            <a:r>
              <a:rPr lang="en-US" sz="2200" dirty="0" smtClean="0">
                <a:solidFill>
                  <a:schemeClr val="bg1"/>
                </a:solidFill>
              </a:rPr>
              <a:t> en </a:t>
            </a:r>
            <a:r>
              <a:rPr lang="en-US" sz="2200" dirty="0" err="1" smtClean="0">
                <a:solidFill>
                  <a:schemeClr val="bg1"/>
                </a:solidFill>
              </a:rPr>
              <a:t>politiek</a:t>
            </a:r>
            <a:r>
              <a:rPr lang="en-US" sz="2200" dirty="0" smtClean="0">
                <a:solidFill>
                  <a:schemeClr val="bg1"/>
                </a:solidFill>
              </a:rPr>
              <a:t> </a:t>
            </a:r>
            <a:r>
              <a:rPr lang="en-US" sz="2200" dirty="0" err="1" smtClean="0">
                <a:solidFill>
                  <a:schemeClr val="bg1"/>
                </a:solidFill>
              </a:rPr>
              <a:t>zwak</a:t>
            </a:r>
            <a:r>
              <a:rPr lang="en-US" sz="2200" dirty="0" smtClean="0">
                <a:solidFill>
                  <a:schemeClr val="bg1"/>
                </a:solidFill>
              </a:rPr>
              <a:t>.</a:t>
            </a:r>
            <a:endParaRPr lang="en-US" sz="2200" dirty="0">
              <a:solidFill>
                <a:schemeClr val="bg1"/>
              </a:solidFill>
            </a:endParaRPr>
          </a:p>
        </p:txBody>
      </p:sp>
      <p:pic>
        <p:nvPicPr>
          <p:cNvPr id="12" name="Afbeelding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6471" y="5435852"/>
            <a:ext cx="926416" cy="861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034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hoek 4"/>
          <p:cNvSpPr/>
          <p:nvPr/>
        </p:nvSpPr>
        <p:spPr>
          <a:xfrm>
            <a:off x="4511824" y="1772816"/>
            <a:ext cx="583264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nl-NL" dirty="0">
              <a:solidFill>
                <a:schemeClr val="bg1"/>
              </a:solidFill>
              <a:latin typeface="Calibri" pitchFamily="34" charset="0"/>
            </a:endParaRPr>
          </a:p>
          <a:p>
            <a:endParaRPr lang="nl-NL" dirty="0">
              <a:solidFill>
                <a:schemeClr val="bg1"/>
              </a:solidFill>
              <a:latin typeface="Calibri" pitchFamily="34" charset="0"/>
            </a:endParaRPr>
          </a:p>
          <a:p>
            <a:endParaRPr lang="nl-NL" dirty="0">
              <a:solidFill>
                <a:schemeClr val="bg1"/>
              </a:solidFill>
              <a:latin typeface="Calibri" pitchFamily="34" charset="0"/>
            </a:endParaRPr>
          </a:p>
        </p:txBody>
      </p:sp>
      <p:sp>
        <p:nvSpPr>
          <p:cNvPr id="8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8400256" y="6381329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2400">
                <a:solidFill>
                  <a:schemeClr val="bg1"/>
                </a:solidFill>
              </a:rPr>
              <a:t>36</a:t>
            </a:fld>
            <a:endParaRPr lang="nl-NL" sz="2400" dirty="0">
              <a:solidFill>
                <a:schemeClr val="bg1"/>
              </a:solidFill>
            </a:endParaRPr>
          </a:p>
        </p:txBody>
      </p:sp>
      <p:sp>
        <p:nvSpPr>
          <p:cNvPr id="7" name="Rechthoek 6"/>
          <p:cNvSpPr/>
          <p:nvPr/>
        </p:nvSpPr>
        <p:spPr>
          <a:xfrm>
            <a:off x="7115961" y="2465313"/>
            <a:ext cx="58326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nl-NL" sz="2400" dirty="0" smtClean="0">
                <a:solidFill>
                  <a:schemeClr val="bg1"/>
                </a:solidFill>
                <a:latin typeface="Calibri" pitchFamily="34" charset="0"/>
              </a:rPr>
              <a:t>Censuur</a:t>
            </a:r>
            <a:endParaRPr lang="nl-NL" sz="2400" dirty="0">
              <a:solidFill>
                <a:schemeClr val="bg1"/>
              </a:solidFill>
              <a:latin typeface="Calibri" pitchFamily="34" charset="0"/>
            </a:endParaRPr>
          </a:p>
        </p:txBody>
      </p:sp>
      <p:pic>
        <p:nvPicPr>
          <p:cNvPr id="9" name="Picture 4" descr="http://farm6.staticflickr.com/5220/5514079379_8014db442a_b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11" r="46319"/>
          <a:stretch/>
        </p:blipFill>
        <p:spPr bwMode="auto">
          <a:xfrm>
            <a:off x="0" y="0"/>
            <a:ext cx="2609321" cy="6862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://iliketowastemytime.com/sites/default/files/soviet-censorship-naval-commissar-vanishe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4553" y="35108"/>
            <a:ext cx="5120470" cy="6827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://www.wpclipart.com/medical/symbols/medical_symbols_2/eye.png"/>
          <p:cNvPicPr>
            <a:picLocks noChangeAspect="1" noChangeArrowheads="1"/>
          </p:cNvPicPr>
          <p:nvPr/>
        </p:nvPicPr>
        <p:blipFill>
          <a:blip r:embed="rId4" cstate="print">
            <a:duotone>
              <a:prstClr val="black"/>
              <a:schemeClr val="tx2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7855359" y="5619068"/>
            <a:ext cx="899592" cy="4949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52028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hoek 4"/>
          <p:cNvSpPr/>
          <p:nvPr/>
        </p:nvSpPr>
        <p:spPr>
          <a:xfrm>
            <a:off x="4511824" y="1772816"/>
            <a:ext cx="583264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nl-NL" dirty="0">
              <a:solidFill>
                <a:schemeClr val="bg1"/>
              </a:solidFill>
              <a:latin typeface="Calibri" pitchFamily="34" charset="0"/>
            </a:endParaRPr>
          </a:p>
          <a:p>
            <a:endParaRPr lang="nl-NL" dirty="0">
              <a:solidFill>
                <a:schemeClr val="bg1"/>
              </a:solidFill>
              <a:latin typeface="Calibri" pitchFamily="34" charset="0"/>
            </a:endParaRPr>
          </a:p>
          <a:p>
            <a:endParaRPr lang="nl-NL" dirty="0">
              <a:solidFill>
                <a:schemeClr val="bg1"/>
              </a:solidFill>
              <a:latin typeface="Calibri" pitchFamily="34" charset="0"/>
            </a:endParaRPr>
          </a:p>
        </p:txBody>
      </p:sp>
      <p:sp>
        <p:nvSpPr>
          <p:cNvPr id="8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8400256" y="6381329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2400">
                <a:solidFill>
                  <a:schemeClr val="bg1"/>
                </a:solidFill>
              </a:rPr>
              <a:t>37</a:t>
            </a:fld>
            <a:endParaRPr lang="nl-NL" sz="2400" dirty="0">
              <a:solidFill>
                <a:schemeClr val="bg1"/>
              </a:solidFill>
            </a:endParaRPr>
          </a:p>
        </p:txBody>
      </p:sp>
      <p:sp>
        <p:nvSpPr>
          <p:cNvPr id="7" name="Rechthoek 6"/>
          <p:cNvSpPr/>
          <p:nvPr/>
        </p:nvSpPr>
        <p:spPr>
          <a:xfrm>
            <a:off x="4290875" y="10964"/>
            <a:ext cx="583264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nl-NL" sz="2400" dirty="0">
                <a:solidFill>
                  <a:schemeClr val="bg1"/>
                </a:solidFill>
                <a:latin typeface="Calibri" pitchFamily="34" charset="0"/>
              </a:rPr>
              <a:t>Operatie </a:t>
            </a:r>
            <a:r>
              <a:rPr lang="nl-NL" sz="2400" dirty="0" err="1" smtClean="0">
                <a:solidFill>
                  <a:schemeClr val="bg1"/>
                </a:solidFill>
                <a:latin typeface="Calibri" pitchFamily="34" charset="0"/>
              </a:rPr>
              <a:t>Barbarossa</a:t>
            </a:r>
            <a:endParaRPr lang="nl-NL" sz="2400" dirty="0" smtClean="0">
              <a:solidFill>
                <a:schemeClr val="bg1"/>
              </a:solidFill>
              <a:latin typeface="Calibri" pitchFamily="34" charset="0"/>
            </a:endParaRPr>
          </a:p>
          <a:p>
            <a:pPr algn="ctr"/>
            <a:r>
              <a:rPr lang="en-US" sz="2400" dirty="0" smtClean="0">
                <a:solidFill>
                  <a:schemeClr val="bg1"/>
                </a:solidFill>
                <a:latin typeface="Calibri" pitchFamily="34" charset="0"/>
              </a:rPr>
              <a:t>22 </a:t>
            </a:r>
            <a:r>
              <a:rPr lang="en-US" sz="2400" dirty="0" err="1" smtClean="0">
                <a:solidFill>
                  <a:schemeClr val="bg1"/>
                </a:solidFill>
                <a:latin typeface="Calibri" pitchFamily="34" charset="0"/>
              </a:rPr>
              <a:t>juni</a:t>
            </a:r>
            <a:r>
              <a:rPr lang="en-US" sz="2400" dirty="0" smtClean="0">
                <a:solidFill>
                  <a:schemeClr val="bg1"/>
                </a:solidFill>
                <a:latin typeface="Calibri" pitchFamily="34" charset="0"/>
              </a:rPr>
              <a:t> 1941</a:t>
            </a:r>
            <a:endParaRPr lang="nl-NL" sz="2400" dirty="0">
              <a:solidFill>
                <a:schemeClr val="bg1"/>
              </a:solidFill>
              <a:latin typeface="Calibri" pitchFamily="34" charset="0"/>
            </a:endParaRPr>
          </a:p>
        </p:txBody>
      </p:sp>
      <p:pic>
        <p:nvPicPr>
          <p:cNvPr id="9" name="Picture 4" descr="http://farm6.staticflickr.com/5220/5514079379_8014db442a_b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11" r="46319"/>
          <a:stretch/>
        </p:blipFill>
        <p:spPr bwMode="auto">
          <a:xfrm>
            <a:off x="0" y="0"/>
            <a:ext cx="2609321" cy="6862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hthoek 1"/>
          <p:cNvSpPr/>
          <p:nvPr/>
        </p:nvSpPr>
        <p:spPr>
          <a:xfrm>
            <a:off x="3416617" y="994031"/>
            <a:ext cx="8023062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 smtClean="0">
                <a:solidFill>
                  <a:schemeClr val="bg1"/>
                </a:solidFill>
              </a:rPr>
              <a:t>Hitler </a:t>
            </a:r>
            <a:r>
              <a:rPr lang="en-US" sz="2200" dirty="0" err="1" smtClean="0">
                <a:solidFill>
                  <a:schemeClr val="bg1"/>
                </a:solidFill>
              </a:rPr>
              <a:t>brak</a:t>
            </a:r>
            <a:r>
              <a:rPr lang="en-US" sz="2200" dirty="0" smtClean="0">
                <a:solidFill>
                  <a:schemeClr val="bg1"/>
                </a:solidFill>
              </a:rPr>
              <a:t> het </a:t>
            </a:r>
            <a:r>
              <a:rPr lang="en-US" sz="2200" u="sng" dirty="0" smtClean="0">
                <a:solidFill>
                  <a:schemeClr val="bg1"/>
                </a:solidFill>
              </a:rPr>
              <a:t>Molotov-Ribbentrop </a:t>
            </a:r>
            <a:r>
              <a:rPr lang="en-US" sz="2200" u="sng" dirty="0" err="1" smtClean="0">
                <a:solidFill>
                  <a:schemeClr val="bg1"/>
                </a:solidFill>
              </a:rPr>
              <a:t>verdrag</a:t>
            </a:r>
            <a:endParaRPr lang="en-US" sz="2200" u="sng" dirty="0" smtClean="0">
              <a:solidFill>
                <a:schemeClr val="bg1"/>
              </a:solidFill>
            </a:endParaRPr>
          </a:p>
          <a:p>
            <a:endParaRPr lang="en-US" sz="2200" dirty="0">
              <a:solidFill>
                <a:schemeClr val="bg1"/>
              </a:solidFill>
            </a:endParaRPr>
          </a:p>
          <a:p>
            <a:r>
              <a:rPr lang="en-US" sz="2200" dirty="0" err="1" smtClean="0">
                <a:solidFill>
                  <a:schemeClr val="bg1"/>
                </a:solidFill>
              </a:rPr>
              <a:t>Duitsers</a:t>
            </a:r>
            <a:r>
              <a:rPr lang="en-US" sz="2200" dirty="0" smtClean="0">
                <a:solidFill>
                  <a:schemeClr val="bg1"/>
                </a:solidFill>
              </a:rPr>
              <a:t> </a:t>
            </a:r>
            <a:r>
              <a:rPr lang="en-US" sz="2200" dirty="0" err="1" smtClean="0">
                <a:solidFill>
                  <a:schemeClr val="bg1"/>
                </a:solidFill>
              </a:rPr>
              <a:t>dachten</a:t>
            </a:r>
            <a:r>
              <a:rPr lang="en-US" sz="2200" dirty="0" smtClean="0">
                <a:solidFill>
                  <a:schemeClr val="bg1"/>
                </a:solidFill>
              </a:rPr>
              <a:t> </a:t>
            </a:r>
            <a:r>
              <a:rPr lang="en-US" sz="2200" dirty="0" err="1" smtClean="0">
                <a:solidFill>
                  <a:schemeClr val="bg1"/>
                </a:solidFill>
              </a:rPr>
              <a:t>dat</a:t>
            </a:r>
            <a:r>
              <a:rPr lang="en-US" sz="2200" dirty="0" smtClean="0">
                <a:solidFill>
                  <a:schemeClr val="bg1"/>
                </a:solidFill>
              </a:rPr>
              <a:t> de </a:t>
            </a:r>
            <a:r>
              <a:rPr lang="en-US" sz="2200" dirty="0" err="1" smtClean="0">
                <a:solidFill>
                  <a:schemeClr val="bg1"/>
                </a:solidFill>
              </a:rPr>
              <a:t>Sovjet-Unie</a:t>
            </a:r>
            <a:r>
              <a:rPr lang="en-US" sz="2200" dirty="0" smtClean="0">
                <a:solidFill>
                  <a:schemeClr val="bg1"/>
                </a:solidFill>
              </a:rPr>
              <a:t> </a:t>
            </a:r>
            <a:r>
              <a:rPr lang="en-US" sz="2200" dirty="0" err="1" smtClean="0">
                <a:solidFill>
                  <a:schemeClr val="bg1"/>
                </a:solidFill>
              </a:rPr>
              <a:t>na</a:t>
            </a:r>
            <a:r>
              <a:rPr lang="en-US" sz="2200" dirty="0" smtClean="0">
                <a:solidFill>
                  <a:schemeClr val="bg1"/>
                </a:solidFill>
              </a:rPr>
              <a:t> </a:t>
            </a:r>
            <a:r>
              <a:rPr lang="en-US" sz="2200" dirty="0" err="1" smtClean="0">
                <a:solidFill>
                  <a:schemeClr val="bg1"/>
                </a:solidFill>
              </a:rPr>
              <a:t>zes</a:t>
            </a:r>
            <a:r>
              <a:rPr lang="en-US" sz="2200" dirty="0" smtClean="0">
                <a:solidFill>
                  <a:schemeClr val="bg1"/>
                </a:solidFill>
              </a:rPr>
              <a:t> tot </a:t>
            </a:r>
            <a:r>
              <a:rPr lang="en-US" sz="2200" dirty="0" err="1" smtClean="0">
                <a:solidFill>
                  <a:schemeClr val="bg1"/>
                </a:solidFill>
              </a:rPr>
              <a:t>acht</a:t>
            </a:r>
            <a:r>
              <a:rPr lang="en-US" sz="2200" dirty="0" smtClean="0">
                <a:solidFill>
                  <a:schemeClr val="bg1"/>
                </a:solidFill>
              </a:rPr>
              <a:t> </a:t>
            </a:r>
            <a:r>
              <a:rPr lang="en-US" sz="2200" dirty="0" err="1" smtClean="0">
                <a:solidFill>
                  <a:schemeClr val="bg1"/>
                </a:solidFill>
              </a:rPr>
              <a:t>weken</a:t>
            </a:r>
            <a:r>
              <a:rPr lang="en-US" sz="2200" dirty="0" smtClean="0">
                <a:solidFill>
                  <a:schemeClr val="bg1"/>
                </a:solidFill>
              </a:rPr>
              <a:t> </a:t>
            </a:r>
            <a:r>
              <a:rPr lang="en-US" sz="2200" dirty="0" err="1" smtClean="0">
                <a:solidFill>
                  <a:schemeClr val="bg1"/>
                </a:solidFill>
              </a:rPr>
              <a:t>verslagen</a:t>
            </a:r>
            <a:r>
              <a:rPr lang="en-US" sz="2200" dirty="0" smtClean="0">
                <a:solidFill>
                  <a:schemeClr val="bg1"/>
                </a:solidFill>
              </a:rPr>
              <a:t> </a:t>
            </a:r>
            <a:r>
              <a:rPr lang="en-US" sz="2200" dirty="0" err="1" smtClean="0">
                <a:solidFill>
                  <a:schemeClr val="bg1"/>
                </a:solidFill>
              </a:rPr>
              <a:t>zou</a:t>
            </a:r>
            <a:r>
              <a:rPr lang="en-US" sz="2200" dirty="0" smtClean="0">
                <a:solidFill>
                  <a:schemeClr val="bg1"/>
                </a:solidFill>
              </a:rPr>
              <a:t> </a:t>
            </a:r>
            <a:r>
              <a:rPr lang="en-US" sz="2200" dirty="0" err="1" smtClean="0">
                <a:solidFill>
                  <a:schemeClr val="bg1"/>
                </a:solidFill>
              </a:rPr>
              <a:t>zijn</a:t>
            </a:r>
            <a:r>
              <a:rPr lang="en-US" sz="2200" dirty="0" smtClean="0">
                <a:solidFill>
                  <a:schemeClr val="bg1"/>
                </a:solidFill>
              </a:rPr>
              <a:t>.</a:t>
            </a:r>
          </a:p>
          <a:p>
            <a:endParaRPr lang="en-US" sz="2200" dirty="0">
              <a:solidFill>
                <a:schemeClr val="bg1"/>
              </a:solidFill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sz="2200" dirty="0" smtClean="0">
                <a:solidFill>
                  <a:schemeClr val="bg1"/>
                </a:solidFill>
              </a:rPr>
              <a:t>De </a:t>
            </a:r>
            <a:r>
              <a:rPr lang="en-US" sz="2200" dirty="0" err="1" smtClean="0">
                <a:solidFill>
                  <a:schemeClr val="bg1"/>
                </a:solidFill>
              </a:rPr>
              <a:t>olievelden</a:t>
            </a:r>
            <a:r>
              <a:rPr lang="en-US" sz="2200" dirty="0" smtClean="0">
                <a:solidFill>
                  <a:schemeClr val="bg1"/>
                </a:solidFill>
              </a:rPr>
              <a:t> </a:t>
            </a:r>
            <a:r>
              <a:rPr lang="en-US" sz="2200" dirty="0" err="1" smtClean="0">
                <a:solidFill>
                  <a:schemeClr val="bg1"/>
                </a:solidFill>
              </a:rPr>
              <a:t>zouden</a:t>
            </a:r>
            <a:r>
              <a:rPr lang="en-US" sz="2200" dirty="0" smtClean="0">
                <a:solidFill>
                  <a:schemeClr val="bg1"/>
                </a:solidFill>
              </a:rPr>
              <a:t> het </a:t>
            </a:r>
            <a:r>
              <a:rPr lang="en-US" sz="2200" dirty="0" err="1" smtClean="0">
                <a:solidFill>
                  <a:schemeClr val="bg1"/>
                </a:solidFill>
              </a:rPr>
              <a:t>gebrek</a:t>
            </a:r>
            <a:r>
              <a:rPr lang="en-US" sz="2200" dirty="0" smtClean="0">
                <a:solidFill>
                  <a:schemeClr val="bg1"/>
                </a:solidFill>
              </a:rPr>
              <a:t> </a:t>
            </a:r>
            <a:r>
              <a:rPr lang="en-US" sz="2200" dirty="0" err="1" smtClean="0">
                <a:solidFill>
                  <a:schemeClr val="bg1"/>
                </a:solidFill>
              </a:rPr>
              <a:t>aan</a:t>
            </a:r>
            <a:r>
              <a:rPr lang="en-US" sz="2200" dirty="0" smtClean="0">
                <a:solidFill>
                  <a:schemeClr val="bg1"/>
                </a:solidFill>
              </a:rPr>
              <a:t> </a:t>
            </a:r>
            <a:r>
              <a:rPr lang="en-US" sz="2200" dirty="0" err="1" smtClean="0">
                <a:solidFill>
                  <a:schemeClr val="bg1"/>
                </a:solidFill>
              </a:rPr>
              <a:t>brandstof</a:t>
            </a:r>
            <a:r>
              <a:rPr lang="en-US" sz="2200" dirty="0" smtClean="0">
                <a:solidFill>
                  <a:schemeClr val="bg1"/>
                </a:solidFill>
              </a:rPr>
              <a:t> van het </a:t>
            </a:r>
            <a:r>
              <a:rPr lang="en-US" sz="2200" dirty="0" err="1" smtClean="0">
                <a:solidFill>
                  <a:schemeClr val="bg1"/>
                </a:solidFill>
              </a:rPr>
              <a:t>Duitse</a:t>
            </a:r>
            <a:r>
              <a:rPr lang="en-US" sz="2200" dirty="0" smtClean="0">
                <a:solidFill>
                  <a:schemeClr val="bg1"/>
                </a:solidFill>
              </a:rPr>
              <a:t> leger </a:t>
            </a:r>
            <a:r>
              <a:rPr lang="en-US" sz="2200" dirty="0" err="1" smtClean="0">
                <a:solidFill>
                  <a:schemeClr val="bg1"/>
                </a:solidFill>
              </a:rPr>
              <a:t>kunnen</a:t>
            </a:r>
            <a:r>
              <a:rPr lang="en-US" sz="2200" dirty="0" smtClean="0">
                <a:solidFill>
                  <a:schemeClr val="bg1"/>
                </a:solidFill>
              </a:rPr>
              <a:t> </a:t>
            </a:r>
            <a:r>
              <a:rPr lang="en-US" sz="2200" dirty="0" err="1" smtClean="0">
                <a:solidFill>
                  <a:schemeClr val="bg1"/>
                </a:solidFill>
              </a:rPr>
              <a:t>oplossen</a:t>
            </a:r>
            <a:r>
              <a:rPr lang="en-US" sz="2200" dirty="0" smtClean="0">
                <a:solidFill>
                  <a:schemeClr val="bg1"/>
                </a:solidFill>
              </a:rPr>
              <a:t>.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200" dirty="0" err="1" smtClean="0">
                <a:solidFill>
                  <a:schemeClr val="bg1"/>
                </a:solidFill>
              </a:rPr>
              <a:t>Ook</a:t>
            </a:r>
            <a:r>
              <a:rPr lang="en-US" sz="2200" dirty="0" smtClean="0">
                <a:solidFill>
                  <a:schemeClr val="bg1"/>
                </a:solidFill>
              </a:rPr>
              <a:t> </a:t>
            </a:r>
            <a:r>
              <a:rPr lang="en-US" sz="2200" dirty="0" err="1" smtClean="0">
                <a:solidFill>
                  <a:schemeClr val="bg1"/>
                </a:solidFill>
              </a:rPr>
              <a:t>zou</a:t>
            </a:r>
            <a:r>
              <a:rPr lang="en-US" sz="2200" dirty="0" smtClean="0">
                <a:solidFill>
                  <a:schemeClr val="bg1"/>
                </a:solidFill>
              </a:rPr>
              <a:t> de </a:t>
            </a:r>
            <a:r>
              <a:rPr lang="en-US" sz="2200" dirty="0" err="1" smtClean="0">
                <a:solidFill>
                  <a:schemeClr val="bg1"/>
                </a:solidFill>
              </a:rPr>
              <a:t>Sovjet-Unie</a:t>
            </a:r>
            <a:r>
              <a:rPr lang="en-US" sz="2200" dirty="0" smtClean="0">
                <a:solidFill>
                  <a:schemeClr val="bg1"/>
                </a:solidFill>
              </a:rPr>
              <a:t> de </a:t>
            </a:r>
            <a:r>
              <a:rPr lang="en-US" sz="2200" dirty="0" err="1" smtClean="0">
                <a:solidFill>
                  <a:schemeClr val="bg1"/>
                </a:solidFill>
              </a:rPr>
              <a:t>nodige</a:t>
            </a:r>
            <a:r>
              <a:rPr lang="en-US" sz="2200" dirty="0" smtClean="0">
                <a:solidFill>
                  <a:schemeClr val="bg1"/>
                </a:solidFill>
              </a:rPr>
              <a:t> lebensraum </a:t>
            </a:r>
            <a:r>
              <a:rPr lang="en-US" sz="2200" dirty="0" err="1" smtClean="0">
                <a:solidFill>
                  <a:schemeClr val="bg1"/>
                </a:solidFill>
              </a:rPr>
              <a:t>bieden</a:t>
            </a:r>
            <a:r>
              <a:rPr lang="en-US" sz="2200" dirty="0" smtClean="0">
                <a:solidFill>
                  <a:schemeClr val="bg1"/>
                </a:solidFill>
              </a:rPr>
              <a:t>.</a:t>
            </a:r>
          </a:p>
          <a:p>
            <a:pPr marL="342900" indent="-342900">
              <a:buFont typeface="Arial" pitchFamily="34" charset="0"/>
              <a:buChar char="•"/>
            </a:pPr>
            <a:endParaRPr lang="en-US" sz="2200" dirty="0" smtClean="0">
              <a:solidFill>
                <a:schemeClr val="bg1"/>
              </a:solidFill>
            </a:endParaRPr>
          </a:p>
          <a:p>
            <a:r>
              <a:rPr lang="en-US" sz="2200" dirty="0" smtClean="0">
                <a:solidFill>
                  <a:schemeClr val="bg1"/>
                </a:solidFill>
              </a:rPr>
              <a:t>Stalin had </a:t>
            </a:r>
            <a:r>
              <a:rPr lang="en-US" sz="2200" dirty="0" err="1" smtClean="0">
                <a:solidFill>
                  <a:schemeClr val="bg1"/>
                </a:solidFill>
              </a:rPr>
              <a:t>een</a:t>
            </a:r>
            <a:r>
              <a:rPr lang="en-US" sz="2200" dirty="0" smtClean="0">
                <a:solidFill>
                  <a:schemeClr val="bg1"/>
                </a:solidFill>
              </a:rPr>
              <a:t> </a:t>
            </a:r>
            <a:r>
              <a:rPr lang="en-US" sz="2200" dirty="0" err="1" smtClean="0">
                <a:solidFill>
                  <a:schemeClr val="bg1"/>
                </a:solidFill>
              </a:rPr>
              <a:t>grote</a:t>
            </a:r>
            <a:r>
              <a:rPr lang="en-US" sz="2200" dirty="0" smtClean="0">
                <a:solidFill>
                  <a:schemeClr val="bg1"/>
                </a:solidFill>
              </a:rPr>
              <a:t> </a:t>
            </a:r>
            <a:r>
              <a:rPr lang="en-US" sz="2200" dirty="0" err="1" smtClean="0">
                <a:solidFill>
                  <a:schemeClr val="bg1"/>
                </a:solidFill>
              </a:rPr>
              <a:t>zuivering</a:t>
            </a:r>
            <a:r>
              <a:rPr lang="en-US" sz="2200" dirty="0" smtClean="0">
                <a:solidFill>
                  <a:schemeClr val="bg1"/>
                </a:solidFill>
              </a:rPr>
              <a:t> </a:t>
            </a:r>
            <a:r>
              <a:rPr lang="en-US" sz="2200" dirty="0" err="1" smtClean="0">
                <a:solidFill>
                  <a:schemeClr val="bg1"/>
                </a:solidFill>
              </a:rPr>
              <a:t>gehouden</a:t>
            </a:r>
            <a:r>
              <a:rPr lang="en-US" sz="2200" dirty="0" smtClean="0">
                <a:solidFill>
                  <a:schemeClr val="bg1"/>
                </a:solidFill>
              </a:rPr>
              <a:t>: </a:t>
            </a:r>
            <a:r>
              <a:rPr lang="en-US" sz="2200" dirty="0" err="1" smtClean="0">
                <a:solidFill>
                  <a:schemeClr val="bg1"/>
                </a:solidFill>
              </a:rPr>
              <a:t>alle</a:t>
            </a:r>
            <a:r>
              <a:rPr lang="en-US" sz="2200" dirty="0" smtClean="0">
                <a:solidFill>
                  <a:schemeClr val="bg1"/>
                </a:solidFill>
              </a:rPr>
              <a:t> </a:t>
            </a:r>
            <a:r>
              <a:rPr lang="en-US" sz="2200" dirty="0" err="1" smtClean="0">
                <a:solidFill>
                  <a:schemeClr val="bg1"/>
                </a:solidFill>
              </a:rPr>
              <a:t>mensen</a:t>
            </a:r>
            <a:r>
              <a:rPr lang="en-US" sz="2200" dirty="0" smtClean="0">
                <a:solidFill>
                  <a:schemeClr val="bg1"/>
                </a:solidFill>
              </a:rPr>
              <a:t> die </a:t>
            </a:r>
            <a:r>
              <a:rPr lang="en-US" sz="2200" dirty="0" err="1" smtClean="0">
                <a:solidFill>
                  <a:schemeClr val="bg1"/>
                </a:solidFill>
              </a:rPr>
              <a:t>hij</a:t>
            </a:r>
            <a:r>
              <a:rPr lang="en-US" sz="2200" dirty="0" smtClean="0">
                <a:solidFill>
                  <a:schemeClr val="bg1"/>
                </a:solidFill>
              </a:rPr>
              <a:t> </a:t>
            </a:r>
            <a:r>
              <a:rPr lang="en-US" sz="2200" dirty="0" err="1" smtClean="0">
                <a:solidFill>
                  <a:schemeClr val="bg1"/>
                </a:solidFill>
              </a:rPr>
              <a:t>niet</a:t>
            </a:r>
            <a:r>
              <a:rPr lang="en-US" sz="2200" dirty="0" smtClean="0">
                <a:solidFill>
                  <a:schemeClr val="bg1"/>
                </a:solidFill>
              </a:rPr>
              <a:t> </a:t>
            </a:r>
            <a:r>
              <a:rPr lang="en-US" sz="2200" dirty="0" err="1" smtClean="0">
                <a:solidFill>
                  <a:schemeClr val="bg1"/>
                </a:solidFill>
              </a:rPr>
              <a:t>vertrouwde</a:t>
            </a:r>
            <a:r>
              <a:rPr lang="en-US" sz="2200" dirty="0" smtClean="0">
                <a:solidFill>
                  <a:schemeClr val="bg1"/>
                </a:solidFill>
              </a:rPr>
              <a:t> </a:t>
            </a:r>
            <a:r>
              <a:rPr lang="en-US" sz="2200" dirty="0" err="1" smtClean="0">
                <a:solidFill>
                  <a:schemeClr val="bg1"/>
                </a:solidFill>
              </a:rPr>
              <a:t>liet</a:t>
            </a:r>
            <a:r>
              <a:rPr lang="en-US" sz="2200" dirty="0" smtClean="0">
                <a:solidFill>
                  <a:schemeClr val="bg1"/>
                </a:solidFill>
              </a:rPr>
              <a:t> </a:t>
            </a:r>
            <a:r>
              <a:rPr lang="en-US" sz="2200" dirty="0" err="1" smtClean="0">
                <a:solidFill>
                  <a:schemeClr val="bg1"/>
                </a:solidFill>
              </a:rPr>
              <a:t>hij</a:t>
            </a:r>
            <a:r>
              <a:rPr lang="en-US" sz="2200" dirty="0" smtClean="0">
                <a:solidFill>
                  <a:schemeClr val="bg1"/>
                </a:solidFill>
              </a:rPr>
              <a:t> </a:t>
            </a:r>
            <a:r>
              <a:rPr lang="en-US" sz="2200" dirty="0" err="1" smtClean="0">
                <a:solidFill>
                  <a:schemeClr val="bg1"/>
                </a:solidFill>
              </a:rPr>
              <a:t>ombrengen</a:t>
            </a:r>
            <a:r>
              <a:rPr lang="en-US" sz="2200" dirty="0" smtClean="0">
                <a:solidFill>
                  <a:schemeClr val="bg1"/>
                </a:solidFill>
              </a:rPr>
              <a:t>.</a:t>
            </a:r>
          </a:p>
          <a:p>
            <a:endParaRPr lang="en-US" sz="2200" dirty="0">
              <a:solidFill>
                <a:schemeClr val="bg1"/>
              </a:solidFill>
            </a:endParaRPr>
          </a:p>
          <a:p>
            <a:r>
              <a:rPr lang="en-US" sz="2200" dirty="0" err="1" smtClean="0">
                <a:solidFill>
                  <a:schemeClr val="bg1"/>
                </a:solidFill>
              </a:rPr>
              <a:t>Ook</a:t>
            </a:r>
            <a:r>
              <a:rPr lang="en-US" sz="2200" dirty="0" smtClean="0">
                <a:solidFill>
                  <a:schemeClr val="bg1"/>
                </a:solidFill>
              </a:rPr>
              <a:t> </a:t>
            </a:r>
            <a:r>
              <a:rPr lang="en-US" sz="2200" dirty="0" err="1" smtClean="0">
                <a:solidFill>
                  <a:schemeClr val="bg1"/>
                </a:solidFill>
              </a:rPr>
              <a:t>veel</a:t>
            </a:r>
            <a:r>
              <a:rPr lang="en-US" sz="2200" dirty="0" smtClean="0">
                <a:solidFill>
                  <a:schemeClr val="bg1"/>
                </a:solidFill>
              </a:rPr>
              <a:t> </a:t>
            </a:r>
            <a:r>
              <a:rPr lang="en-US" sz="2200" dirty="0" err="1" smtClean="0">
                <a:solidFill>
                  <a:schemeClr val="bg1"/>
                </a:solidFill>
              </a:rPr>
              <a:t>generaals</a:t>
            </a:r>
            <a:r>
              <a:rPr lang="en-US" sz="2200" dirty="0" smtClean="0">
                <a:solidFill>
                  <a:schemeClr val="bg1"/>
                </a:solidFill>
              </a:rPr>
              <a:t> en </a:t>
            </a:r>
            <a:r>
              <a:rPr lang="en-US" sz="2200" dirty="0" err="1" smtClean="0">
                <a:solidFill>
                  <a:schemeClr val="bg1"/>
                </a:solidFill>
              </a:rPr>
              <a:t>officieren</a:t>
            </a:r>
            <a:r>
              <a:rPr lang="en-US" sz="2200" dirty="0" smtClean="0">
                <a:solidFill>
                  <a:schemeClr val="bg1"/>
                </a:solidFill>
              </a:rPr>
              <a:t> </a:t>
            </a:r>
            <a:r>
              <a:rPr lang="en-US" sz="2200" dirty="0" err="1" smtClean="0">
                <a:solidFill>
                  <a:schemeClr val="bg1"/>
                </a:solidFill>
              </a:rPr>
              <a:t>uit</a:t>
            </a:r>
            <a:r>
              <a:rPr lang="en-US" sz="2200" dirty="0" smtClean="0">
                <a:solidFill>
                  <a:schemeClr val="bg1"/>
                </a:solidFill>
              </a:rPr>
              <a:t> het leger </a:t>
            </a:r>
            <a:r>
              <a:rPr lang="en-US" sz="2200" dirty="0" err="1" smtClean="0">
                <a:solidFill>
                  <a:schemeClr val="bg1"/>
                </a:solidFill>
              </a:rPr>
              <a:t>werden</a:t>
            </a:r>
            <a:r>
              <a:rPr lang="en-US" sz="2200" dirty="0" smtClean="0">
                <a:solidFill>
                  <a:schemeClr val="bg1"/>
                </a:solidFill>
              </a:rPr>
              <a:t> </a:t>
            </a:r>
            <a:r>
              <a:rPr lang="en-US" sz="2200" dirty="0" err="1" smtClean="0">
                <a:solidFill>
                  <a:schemeClr val="bg1"/>
                </a:solidFill>
              </a:rPr>
              <a:t>gedood</a:t>
            </a:r>
            <a:r>
              <a:rPr lang="en-US" sz="2200" dirty="0" smtClean="0">
                <a:solidFill>
                  <a:schemeClr val="bg1"/>
                </a:solidFill>
              </a:rPr>
              <a:t>. </a:t>
            </a:r>
            <a:r>
              <a:rPr lang="en-US" sz="2200" dirty="0" err="1" smtClean="0">
                <a:solidFill>
                  <a:schemeClr val="bg1"/>
                </a:solidFill>
              </a:rPr>
              <a:t>Daarom</a:t>
            </a:r>
            <a:r>
              <a:rPr lang="en-US" sz="2200" dirty="0" smtClean="0">
                <a:solidFill>
                  <a:schemeClr val="bg1"/>
                </a:solidFill>
              </a:rPr>
              <a:t> was het leger van de </a:t>
            </a:r>
            <a:r>
              <a:rPr lang="en-US" sz="2200" dirty="0" err="1" smtClean="0">
                <a:solidFill>
                  <a:schemeClr val="bg1"/>
                </a:solidFill>
              </a:rPr>
              <a:t>Sovjet-Unie</a:t>
            </a:r>
            <a:r>
              <a:rPr lang="en-US" sz="2200" dirty="0" smtClean="0">
                <a:solidFill>
                  <a:schemeClr val="bg1"/>
                </a:solidFill>
              </a:rPr>
              <a:t> erg </a:t>
            </a:r>
            <a:r>
              <a:rPr lang="en-US" sz="2200" dirty="0" err="1" smtClean="0">
                <a:solidFill>
                  <a:schemeClr val="bg1"/>
                </a:solidFill>
              </a:rPr>
              <a:t>zwak</a:t>
            </a:r>
            <a:r>
              <a:rPr lang="en-US" sz="2200" dirty="0" smtClean="0">
                <a:solidFill>
                  <a:schemeClr val="bg1"/>
                </a:solidFill>
              </a:rPr>
              <a:t>.</a:t>
            </a:r>
          </a:p>
          <a:p>
            <a:endParaRPr lang="en-US" sz="2200" dirty="0">
              <a:solidFill>
                <a:schemeClr val="bg1"/>
              </a:solidFill>
            </a:endParaRPr>
          </a:p>
          <a:p>
            <a:endParaRPr lang="en-US" sz="2200" dirty="0">
              <a:solidFill>
                <a:schemeClr val="bg1"/>
              </a:solidFill>
            </a:endParaRPr>
          </a:p>
        </p:txBody>
      </p:sp>
      <p:pic>
        <p:nvPicPr>
          <p:cNvPr id="10" name="Afbeelding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6471" y="5435852"/>
            <a:ext cx="926416" cy="861392"/>
          </a:xfrm>
          <a:prstGeom prst="rect">
            <a:avLst/>
          </a:prstGeom>
        </p:spPr>
      </p:pic>
      <p:sp>
        <p:nvSpPr>
          <p:cNvPr id="4" name="AutoShape 2" descr="File:OperationBarbarossa.PNG">
            <a:hlinkClick r:id="rId4"/>
          </p:cNvPr>
          <p:cNvSpPr>
            <a:spLocks noChangeAspect="1" noChangeArrowheads="1"/>
          </p:cNvSpPr>
          <p:nvPr/>
        </p:nvSpPr>
        <p:spPr bwMode="auto">
          <a:xfrm>
            <a:off x="155575" y="-2743200"/>
            <a:ext cx="73914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82125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hoek 4"/>
          <p:cNvSpPr/>
          <p:nvPr/>
        </p:nvSpPr>
        <p:spPr>
          <a:xfrm>
            <a:off x="4511824" y="1772816"/>
            <a:ext cx="583264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nl-NL" dirty="0">
              <a:solidFill>
                <a:schemeClr val="bg1"/>
              </a:solidFill>
              <a:latin typeface="Calibri" pitchFamily="34" charset="0"/>
            </a:endParaRPr>
          </a:p>
          <a:p>
            <a:endParaRPr lang="nl-NL" dirty="0">
              <a:solidFill>
                <a:schemeClr val="bg1"/>
              </a:solidFill>
              <a:latin typeface="Calibri" pitchFamily="34" charset="0"/>
            </a:endParaRPr>
          </a:p>
          <a:p>
            <a:endParaRPr lang="nl-NL" dirty="0">
              <a:solidFill>
                <a:schemeClr val="bg1"/>
              </a:solidFill>
              <a:latin typeface="Calibri" pitchFamily="34" charset="0"/>
            </a:endParaRPr>
          </a:p>
        </p:txBody>
      </p:sp>
      <p:sp>
        <p:nvSpPr>
          <p:cNvPr id="8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8400256" y="6381329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2400">
                <a:solidFill>
                  <a:schemeClr val="bg1"/>
                </a:solidFill>
              </a:rPr>
              <a:t>38</a:t>
            </a:fld>
            <a:endParaRPr lang="nl-NL" sz="2400" dirty="0">
              <a:solidFill>
                <a:schemeClr val="bg1"/>
              </a:solidFill>
            </a:endParaRPr>
          </a:p>
        </p:txBody>
      </p:sp>
      <p:sp>
        <p:nvSpPr>
          <p:cNvPr id="7" name="Rechthoek 6"/>
          <p:cNvSpPr/>
          <p:nvPr/>
        </p:nvSpPr>
        <p:spPr>
          <a:xfrm>
            <a:off x="4290875" y="10964"/>
            <a:ext cx="58326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nl-NL" sz="2400" dirty="0">
                <a:solidFill>
                  <a:schemeClr val="bg1"/>
                </a:solidFill>
                <a:latin typeface="Calibri" pitchFamily="34" charset="0"/>
              </a:rPr>
              <a:t>Operatie </a:t>
            </a:r>
            <a:r>
              <a:rPr lang="nl-NL" sz="2400" dirty="0" err="1">
                <a:solidFill>
                  <a:schemeClr val="bg1"/>
                </a:solidFill>
                <a:latin typeface="Calibri" pitchFamily="34" charset="0"/>
              </a:rPr>
              <a:t>Barbarossa</a:t>
            </a:r>
            <a:endParaRPr lang="nl-NL" sz="2400" dirty="0">
              <a:solidFill>
                <a:schemeClr val="bg1"/>
              </a:solidFill>
              <a:latin typeface="Calibri" pitchFamily="34" charset="0"/>
            </a:endParaRPr>
          </a:p>
        </p:txBody>
      </p:sp>
      <p:pic>
        <p:nvPicPr>
          <p:cNvPr id="9" name="Picture 4" descr="http://farm6.staticflickr.com/5220/5514079379_8014db442a_b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11" r="46319"/>
          <a:stretch/>
        </p:blipFill>
        <p:spPr bwMode="auto">
          <a:xfrm>
            <a:off x="0" y="0"/>
            <a:ext cx="2609321" cy="6862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://upload.wikimedia.org/wikipedia/commons/3/3e/OperationBarbarossa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7551" y="672672"/>
            <a:ext cx="7275972" cy="5624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upload.wikimedia.org/wikipedia/commons/a/a2/German_troops_crossing_the_Soviet_border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0936" y="472629"/>
            <a:ext cx="3847071" cy="5197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://www.wpclipart.com/medical/symbols/medical_symbols_2/eye.png"/>
          <p:cNvPicPr>
            <a:picLocks noChangeAspect="1" noChangeArrowheads="1"/>
          </p:cNvPicPr>
          <p:nvPr/>
        </p:nvPicPr>
        <p:blipFill>
          <a:blip r:embed="rId5" cstate="print">
            <a:duotone>
              <a:prstClr val="black"/>
              <a:schemeClr val="tx2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11085661" y="5590256"/>
            <a:ext cx="899592" cy="4949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64651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hoek 4"/>
          <p:cNvSpPr/>
          <p:nvPr/>
        </p:nvSpPr>
        <p:spPr>
          <a:xfrm>
            <a:off x="4511824" y="1772816"/>
            <a:ext cx="583264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nl-NL" dirty="0">
              <a:solidFill>
                <a:schemeClr val="bg1"/>
              </a:solidFill>
              <a:latin typeface="Calibri" pitchFamily="34" charset="0"/>
            </a:endParaRPr>
          </a:p>
          <a:p>
            <a:endParaRPr lang="nl-NL" dirty="0">
              <a:solidFill>
                <a:schemeClr val="bg1"/>
              </a:solidFill>
              <a:latin typeface="Calibri" pitchFamily="34" charset="0"/>
            </a:endParaRPr>
          </a:p>
          <a:p>
            <a:endParaRPr lang="nl-NL" dirty="0">
              <a:solidFill>
                <a:schemeClr val="bg1"/>
              </a:solidFill>
              <a:latin typeface="Calibri" pitchFamily="34" charset="0"/>
            </a:endParaRPr>
          </a:p>
        </p:txBody>
      </p:sp>
      <p:sp>
        <p:nvSpPr>
          <p:cNvPr id="8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8400256" y="6381329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2400">
                <a:solidFill>
                  <a:schemeClr val="bg1"/>
                </a:solidFill>
              </a:rPr>
              <a:t>39</a:t>
            </a:fld>
            <a:endParaRPr lang="nl-NL" sz="2400" dirty="0">
              <a:solidFill>
                <a:schemeClr val="bg1"/>
              </a:solidFill>
            </a:endParaRPr>
          </a:p>
        </p:txBody>
      </p:sp>
      <p:sp>
        <p:nvSpPr>
          <p:cNvPr id="7" name="Rechthoek 6"/>
          <p:cNvSpPr/>
          <p:nvPr/>
        </p:nvSpPr>
        <p:spPr>
          <a:xfrm>
            <a:off x="4290875" y="10964"/>
            <a:ext cx="5832648" cy="67403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nl-NL" sz="2400" dirty="0" err="1" smtClean="0">
                <a:solidFill>
                  <a:schemeClr val="bg1"/>
                </a:solidFill>
                <a:latin typeface="Calibri" pitchFamily="34" charset="0"/>
              </a:rPr>
              <a:t>Einsatzgruppen</a:t>
            </a:r>
            <a:endParaRPr lang="nl-NL" sz="2400" dirty="0" smtClean="0">
              <a:solidFill>
                <a:schemeClr val="bg1"/>
              </a:solidFill>
              <a:latin typeface="Calibri" pitchFamily="34" charset="0"/>
            </a:endParaRPr>
          </a:p>
          <a:p>
            <a:pPr algn="ctr"/>
            <a:endParaRPr lang="en-US" sz="2400" dirty="0">
              <a:solidFill>
                <a:schemeClr val="bg1"/>
              </a:solidFill>
              <a:latin typeface="Calibri" pitchFamily="34" charset="0"/>
            </a:endParaRPr>
          </a:p>
          <a:p>
            <a:pPr algn="ctr"/>
            <a:endParaRPr lang="en-US" sz="2400" dirty="0" smtClean="0">
              <a:solidFill>
                <a:schemeClr val="bg1"/>
              </a:solidFill>
              <a:latin typeface="Calibri" pitchFamily="34" charset="0"/>
            </a:endParaRPr>
          </a:p>
          <a:p>
            <a:pPr algn="ctr"/>
            <a:endParaRPr lang="en-US" sz="2400" dirty="0">
              <a:solidFill>
                <a:schemeClr val="bg1"/>
              </a:solidFill>
              <a:latin typeface="Calibri" pitchFamily="34" charset="0"/>
            </a:endParaRPr>
          </a:p>
          <a:p>
            <a:pPr algn="ctr"/>
            <a:endParaRPr lang="en-US" sz="2400" dirty="0" smtClean="0">
              <a:solidFill>
                <a:schemeClr val="bg1"/>
              </a:solidFill>
              <a:latin typeface="Calibri" pitchFamily="34" charset="0"/>
            </a:endParaRPr>
          </a:p>
          <a:p>
            <a:pPr algn="ctr"/>
            <a:endParaRPr lang="en-US" sz="2400" dirty="0">
              <a:solidFill>
                <a:schemeClr val="bg1"/>
              </a:solidFill>
              <a:latin typeface="Calibri" pitchFamily="34" charset="0"/>
            </a:endParaRPr>
          </a:p>
          <a:p>
            <a:pPr algn="ctr"/>
            <a:endParaRPr lang="en-US" sz="2400" dirty="0" smtClean="0">
              <a:solidFill>
                <a:schemeClr val="bg1"/>
              </a:solidFill>
              <a:latin typeface="Calibri" pitchFamily="34" charset="0"/>
            </a:endParaRPr>
          </a:p>
          <a:p>
            <a:pPr algn="ctr"/>
            <a:endParaRPr lang="en-US" sz="2400" dirty="0">
              <a:solidFill>
                <a:schemeClr val="bg1"/>
              </a:solidFill>
              <a:latin typeface="Calibri" pitchFamily="34" charset="0"/>
            </a:endParaRPr>
          </a:p>
          <a:p>
            <a:pPr algn="ctr"/>
            <a:endParaRPr lang="en-US" sz="2400" dirty="0" smtClean="0">
              <a:solidFill>
                <a:schemeClr val="bg1"/>
              </a:solidFill>
              <a:latin typeface="Calibri" pitchFamily="34" charset="0"/>
            </a:endParaRPr>
          </a:p>
          <a:p>
            <a:pPr algn="ctr"/>
            <a:endParaRPr lang="en-US" sz="2400" dirty="0">
              <a:solidFill>
                <a:schemeClr val="bg1"/>
              </a:solidFill>
              <a:latin typeface="Calibri" pitchFamily="34" charset="0"/>
            </a:endParaRPr>
          </a:p>
          <a:p>
            <a:pPr algn="ctr"/>
            <a:endParaRPr lang="en-US" sz="2400" dirty="0" smtClean="0">
              <a:solidFill>
                <a:schemeClr val="bg1"/>
              </a:solidFill>
              <a:latin typeface="Calibri" pitchFamily="34" charset="0"/>
            </a:endParaRPr>
          </a:p>
          <a:p>
            <a:pPr algn="ctr"/>
            <a:endParaRPr lang="en-US" sz="2400" dirty="0">
              <a:solidFill>
                <a:schemeClr val="bg1"/>
              </a:solidFill>
              <a:latin typeface="Calibri" pitchFamily="34" charset="0"/>
            </a:endParaRPr>
          </a:p>
          <a:p>
            <a:pPr algn="ctr"/>
            <a:endParaRPr lang="en-US" sz="2400" dirty="0" smtClean="0">
              <a:solidFill>
                <a:schemeClr val="bg1"/>
              </a:solidFill>
              <a:latin typeface="Calibri" pitchFamily="34" charset="0"/>
            </a:endParaRPr>
          </a:p>
          <a:p>
            <a:pPr algn="ctr"/>
            <a:endParaRPr lang="en-US" sz="2400" dirty="0">
              <a:solidFill>
                <a:schemeClr val="bg1"/>
              </a:solidFill>
              <a:latin typeface="Calibri" pitchFamily="34" charset="0"/>
            </a:endParaRPr>
          </a:p>
          <a:p>
            <a:pPr algn="ctr"/>
            <a:endParaRPr lang="en-US" sz="2400" dirty="0" smtClean="0">
              <a:solidFill>
                <a:schemeClr val="bg1"/>
              </a:solidFill>
              <a:latin typeface="Calibri" pitchFamily="34" charset="0"/>
            </a:endParaRPr>
          </a:p>
          <a:p>
            <a:pPr algn="ctr"/>
            <a:endParaRPr lang="en-US" sz="2400" dirty="0">
              <a:solidFill>
                <a:schemeClr val="bg1"/>
              </a:solidFill>
              <a:latin typeface="Calibri" pitchFamily="34" charset="0"/>
            </a:endParaRPr>
          </a:p>
          <a:p>
            <a:pPr algn="ctr"/>
            <a:r>
              <a:rPr lang="en-US" sz="2400" dirty="0" err="1" smtClean="0">
                <a:solidFill>
                  <a:schemeClr val="bg1"/>
                </a:solidFill>
                <a:latin typeface="Calibri" pitchFamily="34" charset="0"/>
              </a:rPr>
              <a:t>Duitse</a:t>
            </a:r>
            <a:r>
              <a:rPr lang="en-US" sz="2400" dirty="0" smtClean="0">
                <a:solidFill>
                  <a:schemeClr val="bg1"/>
                </a:solidFill>
                <a:latin typeface="Calibri" pitchFamily="34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Calibri" pitchFamily="34" charset="0"/>
              </a:rPr>
              <a:t>soldaten</a:t>
            </a:r>
            <a:r>
              <a:rPr lang="en-US" sz="2400" dirty="0" smtClean="0">
                <a:solidFill>
                  <a:schemeClr val="bg1"/>
                </a:solidFill>
                <a:latin typeface="Calibri" pitchFamily="34" charset="0"/>
              </a:rPr>
              <a:t> die in </a:t>
            </a:r>
            <a:r>
              <a:rPr lang="en-US" sz="2400" dirty="0" err="1" smtClean="0">
                <a:solidFill>
                  <a:schemeClr val="bg1"/>
                </a:solidFill>
                <a:latin typeface="Calibri" pitchFamily="34" charset="0"/>
              </a:rPr>
              <a:t>veroverd</a:t>
            </a:r>
            <a:r>
              <a:rPr lang="en-US" sz="2400" dirty="0" smtClean="0">
                <a:solidFill>
                  <a:schemeClr val="bg1"/>
                </a:solidFill>
                <a:latin typeface="Calibri" pitchFamily="34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Calibri" pitchFamily="34" charset="0"/>
              </a:rPr>
              <a:t>gebied</a:t>
            </a:r>
            <a:r>
              <a:rPr lang="en-US" sz="2400" dirty="0" smtClean="0">
                <a:solidFill>
                  <a:schemeClr val="bg1"/>
                </a:solidFill>
                <a:latin typeface="Calibri" pitchFamily="34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Calibri" pitchFamily="34" charset="0"/>
              </a:rPr>
              <a:t>Joden</a:t>
            </a:r>
            <a:r>
              <a:rPr lang="en-US" sz="2400" dirty="0" smtClean="0">
                <a:solidFill>
                  <a:schemeClr val="bg1"/>
                </a:solidFill>
                <a:latin typeface="Calibri" pitchFamily="34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Calibri" pitchFamily="34" charset="0"/>
              </a:rPr>
              <a:t>vermoordde</a:t>
            </a:r>
            <a:endParaRPr lang="nl-NL" sz="2400" dirty="0">
              <a:solidFill>
                <a:schemeClr val="bg1"/>
              </a:solidFill>
              <a:latin typeface="Calibri" pitchFamily="34" charset="0"/>
            </a:endParaRPr>
          </a:p>
        </p:txBody>
      </p:sp>
      <p:pic>
        <p:nvPicPr>
          <p:cNvPr id="9" name="Picture 4" descr="http://farm6.staticflickr.com/5220/5514079379_8014db442a_b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11" r="46319"/>
          <a:stretch/>
        </p:blipFill>
        <p:spPr bwMode="auto">
          <a:xfrm>
            <a:off x="0" y="0"/>
            <a:ext cx="2609321" cy="6862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ttp://carreregroupda.com/wp-content/uploads/2013/09/58605-1125x51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228" y="542762"/>
            <a:ext cx="10715625" cy="4914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Afbeelding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6471" y="5996608"/>
            <a:ext cx="926416" cy="861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780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4297784" y="2683196"/>
            <a:ext cx="637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dirty="0" smtClean="0">
                <a:solidFill>
                  <a:schemeClr val="bg1"/>
                </a:solidFill>
              </a:rPr>
              <a:t>Hoofdstuk 2</a:t>
            </a:r>
            <a:endParaRPr lang="nl-NL" dirty="0">
              <a:solidFill>
                <a:schemeClr val="bg1"/>
              </a:solidFill>
            </a:endParaRPr>
          </a:p>
        </p:txBody>
      </p:sp>
      <p:pic>
        <p:nvPicPr>
          <p:cNvPr id="4" name="Picture 4" descr="http://farm6.staticflickr.com/5220/5514079379_8014db442a_b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11" r="46319"/>
          <a:stretch/>
        </p:blipFill>
        <p:spPr bwMode="auto">
          <a:xfrm>
            <a:off x="0" y="-4402"/>
            <a:ext cx="2609321" cy="6862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jdelijke aanduiding voor dianummer 2"/>
          <p:cNvSpPr txBox="1">
            <a:spLocks/>
          </p:cNvSpPr>
          <p:nvPr/>
        </p:nvSpPr>
        <p:spPr>
          <a:xfrm>
            <a:off x="8229600" y="65087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nl-NL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9096D49-DAE3-40DE-93E0-41688E0A5016}" type="slidenum">
              <a:rPr lang="nl-NL" sz="2400">
                <a:solidFill>
                  <a:schemeClr val="bg1"/>
                </a:solidFill>
              </a:rPr>
              <a:pPr/>
              <a:t>4</a:t>
            </a:fld>
            <a:endParaRPr lang="nl-NL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497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hoek 4"/>
          <p:cNvSpPr/>
          <p:nvPr/>
        </p:nvSpPr>
        <p:spPr>
          <a:xfrm>
            <a:off x="4511824" y="1772816"/>
            <a:ext cx="583264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nl-NL" dirty="0">
              <a:solidFill>
                <a:schemeClr val="bg1"/>
              </a:solidFill>
              <a:latin typeface="Calibri" pitchFamily="34" charset="0"/>
            </a:endParaRPr>
          </a:p>
          <a:p>
            <a:endParaRPr lang="nl-NL" dirty="0">
              <a:solidFill>
                <a:schemeClr val="bg1"/>
              </a:solidFill>
              <a:latin typeface="Calibri" pitchFamily="34" charset="0"/>
            </a:endParaRPr>
          </a:p>
          <a:p>
            <a:endParaRPr lang="nl-NL" dirty="0">
              <a:solidFill>
                <a:schemeClr val="bg1"/>
              </a:solidFill>
              <a:latin typeface="Calibri" pitchFamily="34" charset="0"/>
            </a:endParaRPr>
          </a:p>
        </p:txBody>
      </p:sp>
      <p:sp>
        <p:nvSpPr>
          <p:cNvPr id="8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8400256" y="6381329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2400">
                <a:solidFill>
                  <a:schemeClr val="bg1"/>
                </a:solidFill>
              </a:rPr>
              <a:t>40</a:t>
            </a:fld>
            <a:endParaRPr lang="nl-NL" sz="2400" dirty="0">
              <a:solidFill>
                <a:schemeClr val="bg1"/>
              </a:solidFill>
            </a:endParaRPr>
          </a:p>
        </p:txBody>
      </p:sp>
      <p:sp>
        <p:nvSpPr>
          <p:cNvPr id="7" name="Rechthoek 6"/>
          <p:cNvSpPr/>
          <p:nvPr/>
        </p:nvSpPr>
        <p:spPr>
          <a:xfrm>
            <a:off x="7726285" y="2369603"/>
            <a:ext cx="5832648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nl-NL" sz="2400" dirty="0" err="1" smtClean="0">
                <a:solidFill>
                  <a:schemeClr val="bg1"/>
                </a:solidFill>
                <a:latin typeface="Calibri" pitchFamily="34" charset="0"/>
              </a:rPr>
              <a:t>Einsatzgruppen</a:t>
            </a:r>
            <a:endParaRPr lang="nl-NL" sz="2400" dirty="0" smtClean="0">
              <a:solidFill>
                <a:schemeClr val="bg1"/>
              </a:solidFill>
              <a:latin typeface="Calibri" pitchFamily="34" charset="0"/>
            </a:endParaRPr>
          </a:p>
          <a:p>
            <a:pPr algn="ctr"/>
            <a:endParaRPr lang="en-US" sz="2400" dirty="0">
              <a:solidFill>
                <a:schemeClr val="bg1"/>
              </a:solidFill>
              <a:latin typeface="Calibri" pitchFamily="34" charset="0"/>
            </a:endParaRPr>
          </a:p>
          <a:p>
            <a:pPr algn="ctr"/>
            <a:endParaRPr lang="en-US" sz="2400" dirty="0" smtClean="0">
              <a:solidFill>
                <a:schemeClr val="bg1"/>
              </a:solidFill>
              <a:latin typeface="Calibri" pitchFamily="34" charset="0"/>
            </a:endParaRPr>
          </a:p>
          <a:p>
            <a:pPr algn="ctr"/>
            <a:endParaRPr lang="en-US" sz="2400" dirty="0">
              <a:solidFill>
                <a:schemeClr val="bg1"/>
              </a:solidFill>
              <a:latin typeface="Calibri" pitchFamily="34" charset="0"/>
            </a:endParaRPr>
          </a:p>
          <a:p>
            <a:pPr algn="ctr"/>
            <a:endParaRPr lang="en-US" sz="2400" dirty="0" smtClean="0">
              <a:solidFill>
                <a:schemeClr val="bg1"/>
              </a:solidFill>
              <a:latin typeface="Calibri" pitchFamily="34" charset="0"/>
            </a:endParaRPr>
          </a:p>
          <a:p>
            <a:pPr algn="ctr"/>
            <a:endParaRPr lang="en-US" sz="2400" dirty="0">
              <a:solidFill>
                <a:schemeClr val="bg1"/>
              </a:solidFill>
              <a:latin typeface="Calibri" pitchFamily="34" charset="0"/>
            </a:endParaRPr>
          </a:p>
          <a:p>
            <a:pPr algn="ctr"/>
            <a:endParaRPr lang="en-US" sz="2400" dirty="0" smtClean="0">
              <a:solidFill>
                <a:schemeClr val="bg1"/>
              </a:solidFill>
              <a:latin typeface="Calibri" pitchFamily="34" charset="0"/>
            </a:endParaRPr>
          </a:p>
          <a:p>
            <a:pPr algn="ctr"/>
            <a:endParaRPr lang="en-US" sz="2400" dirty="0">
              <a:solidFill>
                <a:schemeClr val="bg1"/>
              </a:solidFill>
              <a:latin typeface="Calibri" pitchFamily="34" charset="0"/>
            </a:endParaRPr>
          </a:p>
          <a:p>
            <a:pPr algn="ctr"/>
            <a:endParaRPr lang="en-US" sz="2400" dirty="0" smtClean="0">
              <a:solidFill>
                <a:schemeClr val="bg1"/>
              </a:solidFill>
              <a:latin typeface="Calibri" pitchFamily="34" charset="0"/>
            </a:endParaRPr>
          </a:p>
          <a:p>
            <a:pPr algn="ctr"/>
            <a:endParaRPr lang="en-US" sz="2400" dirty="0">
              <a:solidFill>
                <a:schemeClr val="bg1"/>
              </a:solidFill>
              <a:latin typeface="Calibri" pitchFamily="34" charset="0"/>
            </a:endParaRPr>
          </a:p>
          <a:p>
            <a:pPr algn="ctr"/>
            <a:endParaRPr lang="en-US" sz="2400" dirty="0" smtClean="0">
              <a:solidFill>
                <a:schemeClr val="bg1"/>
              </a:solidFill>
              <a:latin typeface="Calibri" pitchFamily="34" charset="0"/>
            </a:endParaRPr>
          </a:p>
          <a:p>
            <a:pPr algn="ctr"/>
            <a:endParaRPr lang="en-US" sz="2400" dirty="0">
              <a:solidFill>
                <a:schemeClr val="bg1"/>
              </a:solidFill>
              <a:latin typeface="Calibri" pitchFamily="34" charset="0"/>
            </a:endParaRPr>
          </a:p>
          <a:p>
            <a:pPr algn="ctr"/>
            <a:endParaRPr lang="en-US" sz="2400" dirty="0" smtClean="0">
              <a:solidFill>
                <a:schemeClr val="bg1"/>
              </a:solidFill>
              <a:latin typeface="Calibri" pitchFamily="34" charset="0"/>
            </a:endParaRPr>
          </a:p>
          <a:p>
            <a:pPr algn="ctr"/>
            <a:endParaRPr lang="en-US" sz="2400" dirty="0">
              <a:solidFill>
                <a:schemeClr val="bg1"/>
              </a:solidFill>
              <a:latin typeface="Calibri" pitchFamily="34" charset="0"/>
            </a:endParaRPr>
          </a:p>
          <a:p>
            <a:pPr algn="ctr"/>
            <a:endParaRPr lang="en-US" sz="2400" dirty="0" smtClean="0">
              <a:solidFill>
                <a:schemeClr val="bg1"/>
              </a:solidFill>
              <a:latin typeface="Calibri" pitchFamily="34" charset="0"/>
            </a:endParaRPr>
          </a:p>
        </p:txBody>
      </p:sp>
      <p:pic>
        <p:nvPicPr>
          <p:cNvPr id="9" name="Picture 4" descr="http://farm6.staticflickr.com/5220/5514079379_8014db442a_b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11" r="46319"/>
          <a:stretch/>
        </p:blipFill>
        <p:spPr bwMode="auto">
          <a:xfrm>
            <a:off x="0" y="0"/>
            <a:ext cx="2609321" cy="6862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http://upload.wikimedia.org/wikipedia/commons/7/7d/Bundesarchiv_Bild_183-B0716-0005-007%2C_Oberstes_Gericht%2C_Globke-Prozess%2C_Beweisst%C3%BCck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7004" y="0"/>
            <a:ext cx="5600700" cy="7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://www.wpclipart.com/medical/symbols/medical_symbols_2/eye.png"/>
          <p:cNvPicPr>
            <a:picLocks noChangeAspect="1" noChangeArrowheads="1"/>
          </p:cNvPicPr>
          <p:nvPr/>
        </p:nvPicPr>
        <p:blipFill>
          <a:blip r:embed="rId5" cstate="print">
            <a:duotone>
              <a:prstClr val="black"/>
              <a:schemeClr val="tx2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8216808" y="5713085"/>
            <a:ext cx="899592" cy="4949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27158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 descr="File:RIAN archive 44732 Soviet soldiers attack house.jpg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2155" y="1140927"/>
            <a:ext cx="8959548" cy="4285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hthoek 4"/>
          <p:cNvSpPr/>
          <p:nvPr/>
        </p:nvSpPr>
        <p:spPr>
          <a:xfrm>
            <a:off x="4511824" y="1772816"/>
            <a:ext cx="583264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nl-NL" dirty="0">
              <a:solidFill>
                <a:schemeClr val="bg1"/>
              </a:solidFill>
              <a:latin typeface="Calibri" pitchFamily="34" charset="0"/>
            </a:endParaRPr>
          </a:p>
          <a:p>
            <a:endParaRPr lang="nl-NL" dirty="0">
              <a:solidFill>
                <a:schemeClr val="bg1"/>
              </a:solidFill>
              <a:latin typeface="Calibri" pitchFamily="34" charset="0"/>
            </a:endParaRPr>
          </a:p>
          <a:p>
            <a:endParaRPr lang="nl-NL" dirty="0">
              <a:solidFill>
                <a:schemeClr val="bg1"/>
              </a:solidFill>
              <a:latin typeface="Calibri" pitchFamily="34" charset="0"/>
            </a:endParaRPr>
          </a:p>
        </p:txBody>
      </p:sp>
      <p:sp>
        <p:nvSpPr>
          <p:cNvPr id="8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8400256" y="6381329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2400">
                <a:solidFill>
                  <a:schemeClr val="bg1"/>
                </a:solidFill>
              </a:rPr>
              <a:t>41</a:t>
            </a:fld>
            <a:endParaRPr lang="nl-NL" sz="2400" dirty="0">
              <a:solidFill>
                <a:schemeClr val="bg1"/>
              </a:solidFill>
            </a:endParaRPr>
          </a:p>
        </p:txBody>
      </p:sp>
      <p:sp>
        <p:nvSpPr>
          <p:cNvPr id="7" name="Rechthoek 6"/>
          <p:cNvSpPr/>
          <p:nvPr/>
        </p:nvSpPr>
        <p:spPr>
          <a:xfrm>
            <a:off x="4511824" y="19944"/>
            <a:ext cx="583264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nl-NL" sz="2200" dirty="0">
                <a:solidFill>
                  <a:schemeClr val="bg1"/>
                </a:solidFill>
                <a:latin typeface="Calibri" pitchFamily="34" charset="0"/>
              </a:rPr>
              <a:t>Operatie </a:t>
            </a:r>
            <a:r>
              <a:rPr lang="nl-NL" sz="2200" dirty="0" err="1">
                <a:solidFill>
                  <a:schemeClr val="bg1"/>
                </a:solidFill>
                <a:latin typeface="Calibri" pitchFamily="34" charset="0"/>
              </a:rPr>
              <a:t>Barbarossa</a:t>
            </a:r>
            <a:endParaRPr lang="nl-NL" sz="2200" dirty="0">
              <a:solidFill>
                <a:schemeClr val="bg1"/>
              </a:solidFill>
              <a:latin typeface="Calibri" pitchFamily="34" charset="0"/>
            </a:endParaRPr>
          </a:p>
          <a:p>
            <a:pPr algn="ctr"/>
            <a:r>
              <a:rPr lang="nl-NL" sz="2200" dirty="0">
                <a:solidFill>
                  <a:schemeClr val="bg1"/>
                </a:solidFill>
                <a:latin typeface="Calibri" pitchFamily="34" charset="0"/>
              </a:rPr>
              <a:t>Keerpunt: Slag om Stalingrad</a:t>
            </a:r>
          </a:p>
        </p:txBody>
      </p:sp>
      <p:pic>
        <p:nvPicPr>
          <p:cNvPr id="9" name="Picture 4" descr="http://farm6.staticflickr.com/5220/5514079379_8014db442a_b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11" r="46319"/>
          <a:stretch/>
        </p:blipFill>
        <p:spPr bwMode="auto">
          <a:xfrm>
            <a:off x="0" y="0"/>
            <a:ext cx="2609321" cy="6862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://www.wpclipart.com/medical/symbols/medical_symbols_2/eye.png"/>
          <p:cNvPicPr>
            <a:picLocks noChangeAspect="1" noChangeArrowheads="1"/>
          </p:cNvPicPr>
          <p:nvPr/>
        </p:nvPicPr>
        <p:blipFill>
          <a:blip r:embed="rId5" cstate="print">
            <a:duotone>
              <a:prstClr val="black"/>
              <a:schemeClr val="tx2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10992111" y="5283161"/>
            <a:ext cx="899592" cy="4949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75972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hoek 4"/>
          <p:cNvSpPr/>
          <p:nvPr/>
        </p:nvSpPr>
        <p:spPr>
          <a:xfrm>
            <a:off x="4511824" y="1772816"/>
            <a:ext cx="583264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nl-NL" dirty="0">
              <a:solidFill>
                <a:schemeClr val="bg1"/>
              </a:solidFill>
              <a:latin typeface="Calibri" pitchFamily="34" charset="0"/>
            </a:endParaRPr>
          </a:p>
          <a:p>
            <a:endParaRPr lang="nl-NL" dirty="0">
              <a:solidFill>
                <a:schemeClr val="bg1"/>
              </a:solidFill>
              <a:latin typeface="Calibri" pitchFamily="34" charset="0"/>
            </a:endParaRPr>
          </a:p>
          <a:p>
            <a:endParaRPr lang="nl-NL" dirty="0">
              <a:solidFill>
                <a:schemeClr val="bg1"/>
              </a:solidFill>
              <a:latin typeface="Calibri" pitchFamily="34" charset="0"/>
            </a:endParaRPr>
          </a:p>
        </p:txBody>
      </p:sp>
      <p:sp>
        <p:nvSpPr>
          <p:cNvPr id="8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8400256" y="6381329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2400">
                <a:solidFill>
                  <a:schemeClr val="bg1"/>
                </a:solidFill>
              </a:rPr>
              <a:t>42</a:t>
            </a:fld>
            <a:endParaRPr lang="nl-NL" sz="2400" dirty="0">
              <a:solidFill>
                <a:schemeClr val="bg1"/>
              </a:solidFill>
            </a:endParaRPr>
          </a:p>
        </p:txBody>
      </p:sp>
      <p:sp>
        <p:nvSpPr>
          <p:cNvPr id="7" name="Rechthoek 6"/>
          <p:cNvSpPr/>
          <p:nvPr/>
        </p:nvSpPr>
        <p:spPr>
          <a:xfrm>
            <a:off x="4511824" y="19944"/>
            <a:ext cx="583264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nl-NL" sz="2200" dirty="0">
                <a:solidFill>
                  <a:schemeClr val="bg1"/>
                </a:solidFill>
                <a:latin typeface="Calibri" pitchFamily="34" charset="0"/>
              </a:rPr>
              <a:t>Operatie </a:t>
            </a:r>
            <a:r>
              <a:rPr lang="nl-NL" sz="2200" dirty="0" err="1">
                <a:solidFill>
                  <a:schemeClr val="bg1"/>
                </a:solidFill>
                <a:latin typeface="Calibri" pitchFamily="34" charset="0"/>
              </a:rPr>
              <a:t>Barbarossa</a:t>
            </a:r>
            <a:endParaRPr lang="nl-NL" sz="2200" dirty="0">
              <a:solidFill>
                <a:schemeClr val="bg1"/>
              </a:solidFill>
              <a:latin typeface="Calibri" pitchFamily="34" charset="0"/>
            </a:endParaRPr>
          </a:p>
          <a:p>
            <a:pPr algn="ctr"/>
            <a:r>
              <a:rPr lang="nl-NL" sz="2200" dirty="0">
                <a:solidFill>
                  <a:schemeClr val="bg1"/>
                </a:solidFill>
                <a:latin typeface="Calibri" pitchFamily="34" charset="0"/>
              </a:rPr>
              <a:t>Keerpunt: Slag om Stalingrad</a:t>
            </a:r>
          </a:p>
        </p:txBody>
      </p:sp>
      <p:pic>
        <p:nvPicPr>
          <p:cNvPr id="7170" name="Picture 2" descr="File:StalingradRus.jpg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4786" y="3905428"/>
            <a:ext cx="3876963" cy="2875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http://farm6.staticflickr.com/5220/5514079379_8014db442a_b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11" r="46319"/>
          <a:stretch/>
        </p:blipFill>
        <p:spPr bwMode="auto">
          <a:xfrm>
            <a:off x="0" y="0"/>
            <a:ext cx="2609321" cy="6862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hthoek 9"/>
          <p:cNvSpPr/>
          <p:nvPr/>
        </p:nvSpPr>
        <p:spPr>
          <a:xfrm>
            <a:off x="2857484" y="1003051"/>
            <a:ext cx="8046950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 smtClean="0">
                <a:solidFill>
                  <a:schemeClr val="bg1"/>
                </a:solidFill>
                <a:latin typeface="Calibri" pitchFamily="34" charset="0"/>
              </a:rPr>
              <a:t>Bevel 227: </a:t>
            </a:r>
            <a:r>
              <a:rPr lang="en-US" sz="2200" dirty="0" err="1" smtClean="0">
                <a:solidFill>
                  <a:schemeClr val="bg1"/>
                </a:solidFill>
                <a:latin typeface="Calibri" pitchFamily="34" charset="0"/>
              </a:rPr>
              <a:t>Geen</a:t>
            </a:r>
            <a:r>
              <a:rPr lang="en-US" sz="2200" dirty="0" smtClean="0">
                <a:solidFill>
                  <a:schemeClr val="bg1"/>
                </a:solidFill>
                <a:latin typeface="Calibri" pitchFamily="34" charset="0"/>
              </a:rPr>
              <a:t> </a:t>
            </a:r>
            <a:r>
              <a:rPr lang="en-US" sz="2200" dirty="0" err="1" smtClean="0">
                <a:solidFill>
                  <a:schemeClr val="bg1"/>
                </a:solidFill>
                <a:latin typeface="Calibri" pitchFamily="34" charset="0"/>
              </a:rPr>
              <a:t>stap</a:t>
            </a:r>
            <a:r>
              <a:rPr lang="en-US" sz="2200" dirty="0" smtClean="0">
                <a:solidFill>
                  <a:schemeClr val="bg1"/>
                </a:solidFill>
                <a:latin typeface="Calibri" pitchFamily="34" charset="0"/>
              </a:rPr>
              <a:t> </a:t>
            </a:r>
            <a:r>
              <a:rPr lang="en-US" sz="2200" dirty="0" err="1" smtClean="0">
                <a:solidFill>
                  <a:schemeClr val="bg1"/>
                </a:solidFill>
                <a:latin typeface="Calibri" pitchFamily="34" charset="0"/>
              </a:rPr>
              <a:t>terug</a:t>
            </a:r>
            <a:r>
              <a:rPr lang="en-US" sz="2200" dirty="0" smtClean="0">
                <a:solidFill>
                  <a:schemeClr val="bg1"/>
                </a:solidFill>
                <a:latin typeface="Calibri" pitchFamily="34" charset="0"/>
              </a:rPr>
              <a:t>.</a:t>
            </a:r>
          </a:p>
          <a:p>
            <a:endParaRPr lang="en-US" sz="2200" dirty="0">
              <a:solidFill>
                <a:schemeClr val="bg1"/>
              </a:solidFill>
              <a:latin typeface="Calibri" pitchFamily="34" charset="0"/>
            </a:endParaRPr>
          </a:p>
          <a:p>
            <a:r>
              <a:rPr lang="en-US" sz="2200" dirty="0" err="1" smtClean="0">
                <a:solidFill>
                  <a:schemeClr val="bg1"/>
                </a:solidFill>
                <a:latin typeface="Calibri" pitchFamily="34" charset="0"/>
              </a:rPr>
              <a:t>Russische</a:t>
            </a:r>
            <a:r>
              <a:rPr lang="en-US" sz="2200" dirty="0" smtClean="0">
                <a:solidFill>
                  <a:schemeClr val="bg1"/>
                </a:solidFill>
                <a:latin typeface="Calibri" pitchFamily="34" charset="0"/>
              </a:rPr>
              <a:t> </a:t>
            </a:r>
            <a:r>
              <a:rPr lang="en-US" sz="2200" dirty="0" err="1" smtClean="0">
                <a:solidFill>
                  <a:schemeClr val="bg1"/>
                </a:solidFill>
                <a:latin typeface="Calibri" pitchFamily="34" charset="0"/>
              </a:rPr>
              <a:t>soldaten</a:t>
            </a:r>
            <a:r>
              <a:rPr lang="en-US" sz="2200" dirty="0" smtClean="0">
                <a:solidFill>
                  <a:schemeClr val="bg1"/>
                </a:solidFill>
                <a:latin typeface="Calibri" pitchFamily="34" charset="0"/>
              </a:rPr>
              <a:t> die </a:t>
            </a:r>
            <a:r>
              <a:rPr lang="en-US" sz="2200" dirty="0" err="1" smtClean="0">
                <a:solidFill>
                  <a:schemeClr val="bg1"/>
                </a:solidFill>
                <a:latin typeface="Calibri" pitchFamily="34" charset="0"/>
              </a:rPr>
              <a:t>zich</a:t>
            </a:r>
            <a:r>
              <a:rPr lang="en-US" sz="2200" dirty="0" smtClean="0">
                <a:solidFill>
                  <a:schemeClr val="bg1"/>
                </a:solidFill>
                <a:latin typeface="Calibri" pitchFamily="34" charset="0"/>
              </a:rPr>
              <a:t> </a:t>
            </a:r>
            <a:r>
              <a:rPr lang="en-US" sz="2200" dirty="0" err="1" smtClean="0">
                <a:solidFill>
                  <a:schemeClr val="bg1"/>
                </a:solidFill>
                <a:latin typeface="Calibri" pitchFamily="34" charset="0"/>
              </a:rPr>
              <a:t>terugtrokken</a:t>
            </a:r>
            <a:r>
              <a:rPr lang="en-US" sz="2200" dirty="0" smtClean="0">
                <a:solidFill>
                  <a:schemeClr val="bg1"/>
                </a:solidFill>
                <a:latin typeface="Calibri" pitchFamily="34" charset="0"/>
              </a:rPr>
              <a:t> </a:t>
            </a:r>
            <a:r>
              <a:rPr lang="en-US" sz="2200" dirty="0" err="1" smtClean="0">
                <a:solidFill>
                  <a:schemeClr val="bg1"/>
                </a:solidFill>
                <a:latin typeface="Calibri" pitchFamily="34" charset="0"/>
              </a:rPr>
              <a:t>werden</a:t>
            </a:r>
            <a:r>
              <a:rPr lang="en-US" sz="2200" dirty="0" smtClean="0">
                <a:solidFill>
                  <a:schemeClr val="bg1"/>
                </a:solidFill>
                <a:latin typeface="Calibri" pitchFamily="34" charset="0"/>
              </a:rPr>
              <a:t> </a:t>
            </a:r>
            <a:r>
              <a:rPr lang="en-US" sz="2200" dirty="0" err="1" smtClean="0">
                <a:solidFill>
                  <a:schemeClr val="bg1"/>
                </a:solidFill>
                <a:latin typeface="Calibri" pitchFamily="34" charset="0"/>
              </a:rPr>
              <a:t>gedood</a:t>
            </a:r>
            <a:r>
              <a:rPr lang="en-US" sz="2200" dirty="0" smtClean="0">
                <a:solidFill>
                  <a:schemeClr val="bg1"/>
                </a:solidFill>
                <a:latin typeface="Calibri" pitchFamily="34" charset="0"/>
              </a:rPr>
              <a:t>.</a:t>
            </a:r>
          </a:p>
          <a:p>
            <a:endParaRPr lang="en-US" sz="2200" dirty="0">
              <a:solidFill>
                <a:schemeClr val="bg1"/>
              </a:solidFill>
              <a:latin typeface="Calibri" pitchFamily="34" charset="0"/>
            </a:endParaRPr>
          </a:p>
          <a:p>
            <a:r>
              <a:rPr lang="en-US" sz="2200" dirty="0" smtClean="0">
                <a:solidFill>
                  <a:schemeClr val="bg1"/>
                </a:solidFill>
                <a:latin typeface="Calibri" pitchFamily="34" charset="0"/>
              </a:rPr>
              <a:t>In Stalingrad </a:t>
            </a:r>
            <a:r>
              <a:rPr lang="en-US" sz="2200" dirty="0" err="1" smtClean="0">
                <a:solidFill>
                  <a:schemeClr val="bg1"/>
                </a:solidFill>
                <a:latin typeface="Calibri" pitchFamily="34" charset="0"/>
              </a:rPr>
              <a:t>wordt</a:t>
            </a:r>
            <a:r>
              <a:rPr lang="en-US" sz="2200" dirty="0" smtClean="0">
                <a:solidFill>
                  <a:schemeClr val="bg1"/>
                </a:solidFill>
                <a:latin typeface="Calibri" pitchFamily="34" charset="0"/>
              </a:rPr>
              <a:t> tot </a:t>
            </a:r>
            <a:r>
              <a:rPr lang="en-US" sz="2200" dirty="0" err="1" smtClean="0">
                <a:solidFill>
                  <a:schemeClr val="bg1"/>
                </a:solidFill>
                <a:latin typeface="Calibri" pitchFamily="34" charset="0"/>
              </a:rPr>
              <a:t>febr</a:t>
            </a:r>
            <a:r>
              <a:rPr lang="en-US" sz="2200" dirty="0" smtClean="0">
                <a:solidFill>
                  <a:schemeClr val="bg1"/>
                </a:solidFill>
                <a:latin typeface="Calibri" pitchFamily="34" charset="0"/>
              </a:rPr>
              <a:t> 1943 hard </a:t>
            </a:r>
            <a:r>
              <a:rPr lang="en-US" sz="2200" dirty="0" err="1" smtClean="0">
                <a:solidFill>
                  <a:schemeClr val="bg1"/>
                </a:solidFill>
                <a:latin typeface="Calibri" pitchFamily="34" charset="0"/>
              </a:rPr>
              <a:t>gevochten</a:t>
            </a:r>
            <a:r>
              <a:rPr lang="en-US" sz="2200" dirty="0" smtClean="0">
                <a:solidFill>
                  <a:schemeClr val="bg1"/>
                </a:solidFill>
                <a:latin typeface="Calibri" pitchFamily="34" charset="0"/>
              </a:rPr>
              <a:t>. </a:t>
            </a:r>
            <a:r>
              <a:rPr lang="en-US" sz="2200" dirty="0" err="1" smtClean="0">
                <a:solidFill>
                  <a:schemeClr val="bg1"/>
                </a:solidFill>
                <a:latin typeface="Calibri" pitchFamily="34" charset="0"/>
              </a:rPr>
              <a:t>Hier</a:t>
            </a:r>
            <a:r>
              <a:rPr lang="en-US" sz="2200" dirty="0" smtClean="0">
                <a:solidFill>
                  <a:schemeClr val="bg1"/>
                </a:solidFill>
                <a:latin typeface="Calibri" pitchFamily="34" charset="0"/>
              </a:rPr>
              <a:t> </a:t>
            </a:r>
            <a:r>
              <a:rPr lang="en-US" sz="2200" dirty="0" err="1" smtClean="0">
                <a:solidFill>
                  <a:schemeClr val="bg1"/>
                </a:solidFill>
                <a:latin typeface="Calibri" pitchFamily="34" charset="0"/>
              </a:rPr>
              <a:t>verliezen</a:t>
            </a:r>
            <a:r>
              <a:rPr lang="en-US" sz="2200" dirty="0" smtClean="0">
                <a:solidFill>
                  <a:schemeClr val="bg1"/>
                </a:solidFill>
                <a:latin typeface="Calibri" pitchFamily="34" charset="0"/>
              </a:rPr>
              <a:t> de </a:t>
            </a:r>
            <a:r>
              <a:rPr lang="en-US" sz="2200" dirty="0" err="1" smtClean="0">
                <a:solidFill>
                  <a:schemeClr val="bg1"/>
                </a:solidFill>
                <a:latin typeface="Calibri" pitchFamily="34" charset="0"/>
              </a:rPr>
              <a:t>Duitsers</a:t>
            </a:r>
            <a:r>
              <a:rPr lang="en-US" sz="2200" dirty="0" smtClean="0">
                <a:solidFill>
                  <a:schemeClr val="bg1"/>
                </a:solidFill>
                <a:latin typeface="Calibri" pitchFamily="34" charset="0"/>
              </a:rPr>
              <a:t>. </a:t>
            </a:r>
          </a:p>
          <a:p>
            <a:endParaRPr lang="en-US" sz="2200" dirty="0" smtClean="0">
              <a:solidFill>
                <a:schemeClr val="bg1"/>
              </a:solidFill>
              <a:latin typeface="Calibri" pitchFamily="34" charset="0"/>
            </a:endParaRPr>
          </a:p>
          <a:p>
            <a:r>
              <a:rPr lang="en-US" sz="2200" dirty="0" err="1" smtClean="0">
                <a:solidFill>
                  <a:schemeClr val="bg1"/>
                </a:solidFill>
                <a:latin typeface="Calibri" pitchFamily="34" charset="0"/>
              </a:rPr>
              <a:t>Keerpunt</a:t>
            </a:r>
            <a:r>
              <a:rPr lang="en-US" sz="2200" dirty="0" smtClean="0">
                <a:solidFill>
                  <a:schemeClr val="bg1"/>
                </a:solidFill>
                <a:latin typeface="Calibri" pitchFamily="34" charset="0"/>
              </a:rPr>
              <a:t>: De </a:t>
            </a:r>
            <a:r>
              <a:rPr lang="en-US" sz="2200" dirty="0" err="1" smtClean="0">
                <a:solidFill>
                  <a:schemeClr val="bg1"/>
                </a:solidFill>
                <a:latin typeface="Calibri" pitchFamily="34" charset="0"/>
              </a:rPr>
              <a:t>Russen</a:t>
            </a:r>
            <a:r>
              <a:rPr lang="en-US" sz="2200" dirty="0" smtClean="0">
                <a:solidFill>
                  <a:schemeClr val="bg1"/>
                </a:solidFill>
                <a:latin typeface="Calibri" pitchFamily="34" charset="0"/>
              </a:rPr>
              <a:t> </a:t>
            </a:r>
            <a:r>
              <a:rPr lang="en-US" sz="2200" dirty="0" err="1" smtClean="0">
                <a:solidFill>
                  <a:schemeClr val="bg1"/>
                </a:solidFill>
                <a:latin typeface="Calibri" pitchFamily="34" charset="0"/>
              </a:rPr>
              <a:t>zijn</a:t>
            </a:r>
            <a:r>
              <a:rPr lang="en-US" sz="2200" dirty="0" smtClean="0">
                <a:solidFill>
                  <a:schemeClr val="bg1"/>
                </a:solidFill>
                <a:latin typeface="Calibri" pitchFamily="34" charset="0"/>
              </a:rPr>
              <a:t> </a:t>
            </a:r>
            <a:r>
              <a:rPr lang="en-US" sz="2200" dirty="0" err="1" smtClean="0">
                <a:solidFill>
                  <a:schemeClr val="bg1"/>
                </a:solidFill>
                <a:latin typeface="Calibri" pitchFamily="34" charset="0"/>
              </a:rPr>
              <a:t>vanaf</a:t>
            </a:r>
            <a:r>
              <a:rPr lang="en-US" sz="2200" dirty="0" smtClean="0">
                <a:solidFill>
                  <a:schemeClr val="bg1"/>
                </a:solidFill>
                <a:latin typeface="Calibri" pitchFamily="34" charset="0"/>
              </a:rPr>
              <a:t> </a:t>
            </a:r>
            <a:r>
              <a:rPr lang="en-US" sz="2200" dirty="0" err="1" smtClean="0">
                <a:solidFill>
                  <a:schemeClr val="bg1"/>
                </a:solidFill>
                <a:latin typeface="Calibri" pitchFamily="34" charset="0"/>
              </a:rPr>
              <a:t>dit</a:t>
            </a:r>
            <a:r>
              <a:rPr lang="en-US" sz="2200" dirty="0" smtClean="0">
                <a:solidFill>
                  <a:schemeClr val="bg1"/>
                </a:solidFill>
                <a:latin typeface="Calibri" pitchFamily="34" charset="0"/>
              </a:rPr>
              <a:t> moment </a:t>
            </a:r>
            <a:r>
              <a:rPr lang="en-US" sz="2200" dirty="0" err="1" smtClean="0">
                <a:solidFill>
                  <a:schemeClr val="bg1"/>
                </a:solidFill>
                <a:latin typeface="Calibri" pitchFamily="34" charset="0"/>
              </a:rPr>
              <a:t>aan</a:t>
            </a:r>
            <a:r>
              <a:rPr lang="en-US" sz="2200" dirty="0" smtClean="0">
                <a:solidFill>
                  <a:schemeClr val="bg1"/>
                </a:solidFill>
                <a:latin typeface="Calibri" pitchFamily="34" charset="0"/>
              </a:rPr>
              <a:t> de </a:t>
            </a:r>
            <a:r>
              <a:rPr lang="en-US" sz="2200" dirty="0" err="1" smtClean="0">
                <a:solidFill>
                  <a:schemeClr val="bg1"/>
                </a:solidFill>
                <a:latin typeface="Calibri" pitchFamily="34" charset="0"/>
              </a:rPr>
              <a:t>winnende</a:t>
            </a:r>
            <a:r>
              <a:rPr lang="en-US" sz="2200" dirty="0" smtClean="0">
                <a:solidFill>
                  <a:schemeClr val="bg1"/>
                </a:solidFill>
                <a:latin typeface="Calibri" pitchFamily="34" charset="0"/>
              </a:rPr>
              <a:t> hand.</a:t>
            </a:r>
          </a:p>
        </p:txBody>
      </p:sp>
      <p:pic>
        <p:nvPicPr>
          <p:cNvPr id="11" name="Afbeelding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3006" y="3803818"/>
            <a:ext cx="926416" cy="861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354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hoek 4"/>
          <p:cNvSpPr/>
          <p:nvPr/>
        </p:nvSpPr>
        <p:spPr>
          <a:xfrm>
            <a:off x="4511824" y="1772816"/>
            <a:ext cx="583264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nl-NL" dirty="0">
              <a:solidFill>
                <a:schemeClr val="bg1"/>
              </a:solidFill>
              <a:latin typeface="Calibri" pitchFamily="34" charset="0"/>
            </a:endParaRPr>
          </a:p>
          <a:p>
            <a:endParaRPr lang="nl-NL" dirty="0">
              <a:solidFill>
                <a:schemeClr val="bg1"/>
              </a:solidFill>
              <a:latin typeface="Calibri" pitchFamily="34" charset="0"/>
            </a:endParaRPr>
          </a:p>
          <a:p>
            <a:endParaRPr lang="nl-NL" dirty="0">
              <a:solidFill>
                <a:schemeClr val="bg1"/>
              </a:solidFill>
              <a:latin typeface="Calibri" pitchFamily="34" charset="0"/>
            </a:endParaRPr>
          </a:p>
        </p:txBody>
      </p:sp>
      <p:sp>
        <p:nvSpPr>
          <p:cNvPr id="8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8400256" y="6381329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2400">
                <a:solidFill>
                  <a:schemeClr val="bg1"/>
                </a:solidFill>
              </a:rPr>
              <a:t>43</a:t>
            </a:fld>
            <a:endParaRPr lang="nl-NL" sz="2400" dirty="0">
              <a:solidFill>
                <a:schemeClr val="bg1"/>
              </a:solidFill>
            </a:endParaRPr>
          </a:p>
        </p:txBody>
      </p:sp>
      <p:pic>
        <p:nvPicPr>
          <p:cNvPr id="6146" name="Picture 2" descr="File:RIAN archive 602161 Center of Stalingrad after liberation.jpg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8010" y="453856"/>
            <a:ext cx="8115526" cy="5396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http://farm6.staticflickr.com/5220/5514079379_8014db442a_b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11" r="46319"/>
          <a:stretch/>
        </p:blipFill>
        <p:spPr bwMode="auto">
          <a:xfrm>
            <a:off x="0" y="0"/>
            <a:ext cx="2609321" cy="6862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://www.wpclipart.com/medical/symbols/medical_symbols_2/eye.png"/>
          <p:cNvPicPr>
            <a:picLocks noChangeAspect="1" noChangeArrowheads="1"/>
          </p:cNvPicPr>
          <p:nvPr/>
        </p:nvPicPr>
        <p:blipFill>
          <a:blip r:embed="rId5" cstate="print">
            <a:duotone>
              <a:prstClr val="black"/>
              <a:schemeClr val="tx2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10992111" y="5283161"/>
            <a:ext cx="899592" cy="4949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22323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mtClean="0"/>
              <a:t>44</a:t>
            </a:fld>
            <a:endParaRPr lang="nl-NL"/>
          </a:p>
        </p:txBody>
      </p:sp>
      <p:pic>
        <p:nvPicPr>
          <p:cNvPr id="5" name="Picture 4" descr="http://www.sflistteamhouse.com/Misc/Pearl%20Harbor/origin1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4758" y="354767"/>
            <a:ext cx="4068093" cy="3307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http://upload.wikimedia.org/wikipedia/commons/4/42/Shokaku_Pearl_Harbor_1st_Wave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78"/>
          <a:stretch/>
        </p:blipFill>
        <p:spPr bwMode="auto">
          <a:xfrm>
            <a:off x="7874758" y="3921915"/>
            <a:ext cx="4220566" cy="2848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http://farm6.staticflickr.com/5220/5514079379_8014db442a_b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11" r="46319"/>
          <a:stretch/>
        </p:blipFill>
        <p:spPr bwMode="auto">
          <a:xfrm>
            <a:off x="0" y="0"/>
            <a:ext cx="2609321" cy="6862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hthoek 8"/>
          <p:cNvSpPr/>
          <p:nvPr/>
        </p:nvSpPr>
        <p:spPr>
          <a:xfrm>
            <a:off x="2857484" y="790800"/>
            <a:ext cx="4353283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 smtClean="0">
                <a:solidFill>
                  <a:schemeClr val="bg1"/>
                </a:solidFill>
                <a:latin typeface="Calibri" pitchFamily="34" charset="0"/>
              </a:rPr>
              <a:t>7 </a:t>
            </a:r>
            <a:r>
              <a:rPr lang="en-US" sz="2200" dirty="0" err="1" smtClean="0">
                <a:solidFill>
                  <a:schemeClr val="bg1"/>
                </a:solidFill>
                <a:latin typeface="Calibri" pitchFamily="34" charset="0"/>
              </a:rPr>
              <a:t>december</a:t>
            </a:r>
            <a:r>
              <a:rPr lang="en-US" sz="2200" dirty="0" smtClean="0">
                <a:solidFill>
                  <a:schemeClr val="bg1"/>
                </a:solidFill>
                <a:latin typeface="Calibri" pitchFamily="34" charset="0"/>
              </a:rPr>
              <a:t> 1941: Japan </a:t>
            </a:r>
            <a:r>
              <a:rPr lang="en-US" sz="2200" dirty="0" err="1" smtClean="0">
                <a:solidFill>
                  <a:schemeClr val="bg1"/>
                </a:solidFill>
                <a:latin typeface="Calibri" pitchFamily="34" charset="0"/>
              </a:rPr>
              <a:t>valt</a:t>
            </a:r>
            <a:r>
              <a:rPr lang="en-US" sz="2200" dirty="0" smtClean="0">
                <a:solidFill>
                  <a:schemeClr val="bg1"/>
                </a:solidFill>
                <a:latin typeface="Calibri" pitchFamily="34" charset="0"/>
              </a:rPr>
              <a:t> Pearl Harbor </a:t>
            </a:r>
            <a:r>
              <a:rPr lang="en-US" sz="2200" dirty="0" err="1" smtClean="0">
                <a:solidFill>
                  <a:schemeClr val="bg1"/>
                </a:solidFill>
                <a:latin typeface="Calibri" pitchFamily="34" charset="0"/>
              </a:rPr>
              <a:t>aan</a:t>
            </a:r>
            <a:r>
              <a:rPr lang="en-US" sz="2200" dirty="0" smtClean="0">
                <a:solidFill>
                  <a:schemeClr val="bg1"/>
                </a:solidFill>
                <a:latin typeface="Calibri" pitchFamily="34" charset="0"/>
              </a:rPr>
              <a:t>.</a:t>
            </a:r>
          </a:p>
        </p:txBody>
      </p:sp>
      <p:pic>
        <p:nvPicPr>
          <p:cNvPr id="1026" name="Picture 2" descr="http://www.annefrankguide.net/nl-NL/content/Map3486a_nl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9321" y="2192186"/>
            <a:ext cx="5197198" cy="390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Afbeelding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6904" y="1330794"/>
            <a:ext cx="926416" cy="861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53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mtClean="0"/>
              <a:t>45</a:t>
            </a:fld>
            <a:endParaRPr lang="nl-NL"/>
          </a:p>
        </p:txBody>
      </p:sp>
      <p:pic>
        <p:nvPicPr>
          <p:cNvPr id="8" name="Picture 4" descr="http://farm6.staticflickr.com/5220/5514079379_8014db442a_b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11" r="46319"/>
          <a:stretch/>
        </p:blipFill>
        <p:spPr bwMode="auto">
          <a:xfrm>
            <a:off x="0" y="0"/>
            <a:ext cx="2609321" cy="6862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hthoek 8"/>
          <p:cNvSpPr/>
          <p:nvPr/>
        </p:nvSpPr>
        <p:spPr>
          <a:xfrm>
            <a:off x="2857483" y="216817"/>
            <a:ext cx="4353283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 smtClean="0">
                <a:solidFill>
                  <a:schemeClr val="bg1"/>
                </a:solidFill>
                <a:latin typeface="Calibri" pitchFamily="34" charset="0"/>
              </a:rPr>
              <a:t>De </a:t>
            </a:r>
            <a:r>
              <a:rPr lang="en-US" sz="2200" dirty="0" err="1" smtClean="0">
                <a:solidFill>
                  <a:schemeClr val="bg1"/>
                </a:solidFill>
                <a:latin typeface="Calibri" pitchFamily="34" charset="0"/>
              </a:rPr>
              <a:t>Japanse</a:t>
            </a:r>
            <a:r>
              <a:rPr lang="en-US" sz="2200" dirty="0" smtClean="0">
                <a:solidFill>
                  <a:schemeClr val="bg1"/>
                </a:solidFill>
                <a:latin typeface="Calibri" pitchFamily="34" charset="0"/>
              </a:rPr>
              <a:t> </a:t>
            </a:r>
            <a:r>
              <a:rPr lang="en-US" sz="2200" dirty="0" err="1" smtClean="0">
                <a:solidFill>
                  <a:schemeClr val="bg1"/>
                </a:solidFill>
                <a:latin typeface="Calibri" pitchFamily="34" charset="0"/>
              </a:rPr>
              <a:t>keizer</a:t>
            </a:r>
            <a:r>
              <a:rPr lang="en-US" sz="2200" dirty="0" smtClean="0">
                <a:solidFill>
                  <a:schemeClr val="bg1"/>
                </a:solidFill>
                <a:latin typeface="Calibri" pitchFamily="34" charset="0"/>
              </a:rPr>
              <a:t> </a:t>
            </a:r>
            <a:r>
              <a:rPr lang="en-US" sz="2200" u="sng" dirty="0" smtClean="0">
                <a:solidFill>
                  <a:schemeClr val="bg1"/>
                </a:solidFill>
                <a:latin typeface="Calibri" pitchFamily="34" charset="0"/>
              </a:rPr>
              <a:t>Hirohito</a:t>
            </a:r>
            <a:r>
              <a:rPr lang="en-US" sz="2200" dirty="0" smtClean="0">
                <a:solidFill>
                  <a:schemeClr val="bg1"/>
                </a:solidFill>
                <a:latin typeface="Calibri" pitchFamily="34" charset="0"/>
              </a:rPr>
              <a:t> </a:t>
            </a:r>
            <a:r>
              <a:rPr lang="en-US" sz="2200" dirty="0" err="1" smtClean="0">
                <a:solidFill>
                  <a:schemeClr val="bg1"/>
                </a:solidFill>
                <a:latin typeface="Calibri" pitchFamily="34" charset="0"/>
              </a:rPr>
              <a:t>wilde</a:t>
            </a:r>
            <a:r>
              <a:rPr lang="en-US" sz="2200" dirty="0" smtClean="0">
                <a:solidFill>
                  <a:schemeClr val="bg1"/>
                </a:solidFill>
                <a:latin typeface="Calibri" pitchFamily="34" charset="0"/>
              </a:rPr>
              <a:t> </a:t>
            </a:r>
            <a:r>
              <a:rPr lang="en-US" sz="2200" dirty="0" err="1" smtClean="0">
                <a:solidFill>
                  <a:schemeClr val="bg1"/>
                </a:solidFill>
                <a:latin typeface="Calibri" pitchFamily="34" charset="0"/>
              </a:rPr>
              <a:t>een</a:t>
            </a:r>
            <a:r>
              <a:rPr lang="en-US" sz="2200" dirty="0" smtClean="0">
                <a:solidFill>
                  <a:schemeClr val="bg1"/>
                </a:solidFill>
                <a:latin typeface="Calibri" pitchFamily="34" charset="0"/>
              </a:rPr>
              <a:t> </a:t>
            </a:r>
            <a:r>
              <a:rPr lang="en-US" sz="2200" dirty="0" err="1" smtClean="0">
                <a:solidFill>
                  <a:schemeClr val="bg1"/>
                </a:solidFill>
                <a:latin typeface="Calibri" pitchFamily="34" charset="0"/>
              </a:rPr>
              <a:t>groot</a:t>
            </a:r>
            <a:r>
              <a:rPr lang="en-US" sz="2200" dirty="0" smtClean="0">
                <a:solidFill>
                  <a:schemeClr val="bg1"/>
                </a:solidFill>
                <a:latin typeface="Calibri" pitchFamily="34" charset="0"/>
              </a:rPr>
              <a:t> </a:t>
            </a:r>
            <a:r>
              <a:rPr lang="en-US" sz="2200" dirty="0" err="1" smtClean="0">
                <a:solidFill>
                  <a:schemeClr val="bg1"/>
                </a:solidFill>
                <a:latin typeface="Calibri" pitchFamily="34" charset="0"/>
              </a:rPr>
              <a:t>rijk</a:t>
            </a:r>
            <a:r>
              <a:rPr lang="en-US" sz="2200" dirty="0" smtClean="0">
                <a:solidFill>
                  <a:schemeClr val="bg1"/>
                </a:solidFill>
                <a:latin typeface="Calibri" pitchFamily="34" charset="0"/>
              </a:rPr>
              <a:t> in </a:t>
            </a:r>
            <a:r>
              <a:rPr lang="en-US" sz="2200" dirty="0" err="1" smtClean="0">
                <a:solidFill>
                  <a:schemeClr val="bg1"/>
                </a:solidFill>
                <a:latin typeface="Calibri" pitchFamily="34" charset="0"/>
              </a:rPr>
              <a:t>Azie</a:t>
            </a:r>
            <a:r>
              <a:rPr lang="en-US" sz="2200" dirty="0" smtClean="0">
                <a:solidFill>
                  <a:schemeClr val="bg1"/>
                </a:solidFill>
                <a:latin typeface="Calibri" pitchFamily="34" charset="0"/>
              </a:rPr>
              <a:t> </a:t>
            </a:r>
            <a:r>
              <a:rPr lang="en-US" sz="2200" dirty="0" err="1" smtClean="0">
                <a:solidFill>
                  <a:schemeClr val="bg1"/>
                </a:solidFill>
                <a:latin typeface="Calibri" pitchFamily="34" charset="0"/>
              </a:rPr>
              <a:t>veroveren</a:t>
            </a:r>
            <a:r>
              <a:rPr lang="en-US" sz="2200" dirty="0" smtClean="0">
                <a:solidFill>
                  <a:schemeClr val="bg1"/>
                </a:solidFill>
                <a:latin typeface="Calibri" pitchFamily="34" charset="0"/>
              </a:rPr>
              <a:t>. </a:t>
            </a:r>
          </a:p>
          <a:p>
            <a:endParaRPr lang="en-US" sz="2200" dirty="0">
              <a:solidFill>
                <a:schemeClr val="bg1"/>
              </a:solidFill>
              <a:latin typeface="Calibri" pitchFamily="34" charset="0"/>
            </a:endParaRPr>
          </a:p>
          <a:p>
            <a:r>
              <a:rPr lang="en-US" sz="2200" dirty="0" smtClean="0">
                <a:solidFill>
                  <a:schemeClr val="bg1"/>
                </a:solidFill>
                <a:latin typeface="Calibri" pitchFamily="34" charset="0"/>
              </a:rPr>
              <a:t>De </a:t>
            </a:r>
            <a:r>
              <a:rPr lang="en-US" sz="2200" dirty="0" err="1" smtClean="0">
                <a:solidFill>
                  <a:schemeClr val="bg1"/>
                </a:solidFill>
                <a:latin typeface="Calibri" pitchFamily="34" charset="0"/>
              </a:rPr>
              <a:t>aanval</a:t>
            </a:r>
            <a:r>
              <a:rPr lang="en-US" sz="2200" dirty="0" smtClean="0">
                <a:solidFill>
                  <a:schemeClr val="bg1"/>
                </a:solidFill>
                <a:latin typeface="Calibri" pitchFamily="34" charset="0"/>
              </a:rPr>
              <a:t> op Pearl Harbor was </a:t>
            </a:r>
            <a:r>
              <a:rPr lang="en-US" sz="2200" dirty="0" err="1" smtClean="0">
                <a:solidFill>
                  <a:schemeClr val="bg1"/>
                </a:solidFill>
                <a:latin typeface="Calibri" pitchFamily="34" charset="0"/>
              </a:rPr>
              <a:t>bedoelt</a:t>
            </a:r>
            <a:r>
              <a:rPr lang="en-US" sz="2200" dirty="0" smtClean="0">
                <a:solidFill>
                  <a:schemeClr val="bg1"/>
                </a:solidFill>
                <a:latin typeface="Calibri" pitchFamily="34" charset="0"/>
              </a:rPr>
              <a:t> </a:t>
            </a:r>
            <a:r>
              <a:rPr lang="en-US" sz="2200" dirty="0" err="1" smtClean="0">
                <a:solidFill>
                  <a:schemeClr val="bg1"/>
                </a:solidFill>
                <a:latin typeface="Calibri" pitchFamily="34" charset="0"/>
              </a:rPr>
              <a:t>om</a:t>
            </a:r>
            <a:r>
              <a:rPr lang="en-US" sz="2200" dirty="0" smtClean="0">
                <a:solidFill>
                  <a:schemeClr val="bg1"/>
                </a:solidFill>
                <a:latin typeface="Calibri" pitchFamily="34" charset="0"/>
              </a:rPr>
              <a:t> de </a:t>
            </a:r>
            <a:r>
              <a:rPr lang="en-US" sz="2200" dirty="0" err="1" smtClean="0">
                <a:solidFill>
                  <a:schemeClr val="bg1"/>
                </a:solidFill>
                <a:latin typeface="Calibri" pitchFamily="34" charset="0"/>
              </a:rPr>
              <a:t>Amerikaanse</a:t>
            </a:r>
            <a:r>
              <a:rPr lang="en-US" sz="2200" dirty="0" smtClean="0">
                <a:solidFill>
                  <a:schemeClr val="bg1"/>
                </a:solidFill>
                <a:latin typeface="Calibri" pitchFamily="34" charset="0"/>
              </a:rPr>
              <a:t> </a:t>
            </a:r>
            <a:r>
              <a:rPr lang="en-US" sz="2200" dirty="0" err="1" smtClean="0">
                <a:solidFill>
                  <a:schemeClr val="bg1"/>
                </a:solidFill>
                <a:latin typeface="Calibri" pitchFamily="34" charset="0"/>
              </a:rPr>
              <a:t>vloot</a:t>
            </a:r>
            <a:r>
              <a:rPr lang="en-US" sz="2200" dirty="0" smtClean="0">
                <a:solidFill>
                  <a:schemeClr val="bg1"/>
                </a:solidFill>
                <a:latin typeface="Calibri" pitchFamily="34" charset="0"/>
              </a:rPr>
              <a:t> </a:t>
            </a:r>
            <a:r>
              <a:rPr lang="en-US" sz="2200" dirty="0" err="1" smtClean="0">
                <a:solidFill>
                  <a:schemeClr val="bg1"/>
                </a:solidFill>
                <a:latin typeface="Calibri" pitchFamily="34" charset="0"/>
              </a:rPr>
              <a:t>te</a:t>
            </a:r>
            <a:r>
              <a:rPr lang="en-US" sz="2200" dirty="0" smtClean="0">
                <a:solidFill>
                  <a:schemeClr val="bg1"/>
                </a:solidFill>
                <a:latin typeface="Calibri" pitchFamily="34" charset="0"/>
              </a:rPr>
              <a:t> </a:t>
            </a:r>
            <a:r>
              <a:rPr lang="en-US" sz="2200" dirty="0" err="1" smtClean="0">
                <a:solidFill>
                  <a:schemeClr val="bg1"/>
                </a:solidFill>
                <a:latin typeface="Calibri" pitchFamily="34" charset="0"/>
              </a:rPr>
              <a:t>vernietigen</a:t>
            </a:r>
            <a:r>
              <a:rPr lang="en-US" sz="2200" dirty="0" smtClean="0">
                <a:solidFill>
                  <a:schemeClr val="bg1"/>
                </a:solidFill>
                <a:latin typeface="Calibri" pitchFamily="34" charset="0"/>
              </a:rPr>
              <a:t>. </a:t>
            </a:r>
            <a:r>
              <a:rPr lang="en-US" sz="2200" dirty="0" err="1" smtClean="0">
                <a:solidFill>
                  <a:schemeClr val="bg1"/>
                </a:solidFill>
                <a:latin typeface="Calibri" pitchFamily="34" charset="0"/>
              </a:rPr>
              <a:t>Hierdoor</a:t>
            </a:r>
            <a:r>
              <a:rPr lang="en-US" sz="2200" dirty="0" smtClean="0">
                <a:solidFill>
                  <a:schemeClr val="bg1"/>
                </a:solidFill>
                <a:latin typeface="Calibri" pitchFamily="34" charset="0"/>
              </a:rPr>
              <a:t> </a:t>
            </a:r>
            <a:r>
              <a:rPr lang="en-US" sz="2200" dirty="0" err="1" smtClean="0">
                <a:solidFill>
                  <a:schemeClr val="bg1"/>
                </a:solidFill>
                <a:latin typeface="Calibri" pitchFamily="34" charset="0"/>
              </a:rPr>
              <a:t>konden</a:t>
            </a:r>
            <a:r>
              <a:rPr lang="en-US" sz="2200" dirty="0" smtClean="0">
                <a:solidFill>
                  <a:schemeClr val="bg1"/>
                </a:solidFill>
                <a:latin typeface="Calibri" pitchFamily="34" charset="0"/>
              </a:rPr>
              <a:t> de </a:t>
            </a:r>
            <a:r>
              <a:rPr lang="en-US" sz="2200" dirty="0" err="1" smtClean="0">
                <a:solidFill>
                  <a:schemeClr val="bg1"/>
                </a:solidFill>
                <a:latin typeface="Calibri" pitchFamily="34" charset="0"/>
              </a:rPr>
              <a:t>Japanners</a:t>
            </a:r>
            <a:r>
              <a:rPr lang="en-US" sz="2200" dirty="0" smtClean="0">
                <a:solidFill>
                  <a:schemeClr val="bg1"/>
                </a:solidFill>
                <a:latin typeface="Calibri" pitchFamily="34" charset="0"/>
              </a:rPr>
              <a:t> </a:t>
            </a:r>
            <a:r>
              <a:rPr lang="en-US" sz="2200" dirty="0" err="1" smtClean="0">
                <a:solidFill>
                  <a:schemeClr val="bg1"/>
                </a:solidFill>
                <a:latin typeface="Calibri" pitchFamily="34" charset="0"/>
              </a:rPr>
              <a:t>hun</a:t>
            </a:r>
            <a:r>
              <a:rPr lang="en-US" sz="2200" dirty="0" smtClean="0">
                <a:solidFill>
                  <a:schemeClr val="bg1"/>
                </a:solidFill>
                <a:latin typeface="Calibri" pitchFamily="34" charset="0"/>
              </a:rPr>
              <a:t> gang </a:t>
            </a:r>
            <a:r>
              <a:rPr lang="en-US" sz="2200" dirty="0" err="1" smtClean="0">
                <a:solidFill>
                  <a:schemeClr val="bg1"/>
                </a:solidFill>
                <a:latin typeface="Calibri" pitchFamily="34" charset="0"/>
              </a:rPr>
              <a:t>gaan</a:t>
            </a:r>
            <a:r>
              <a:rPr lang="en-US" sz="2200" dirty="0" smtClean="0">
                <a:solidFill>
                  <a:schemeClr val="bg1"/>
                </a:solidFill>
                <a:latin typeface="Calibri" pitchFamily="34" charset="0"/>
              </a:rPr>
              <a:t> in de </a:t>
            </a:r>
            <a:r>
              <a:rPr lang="en-US" sz="2200" dirty="0" err="1" smtClean="0">
                <a:solidFill>
                  <a:schemeClr val="bg1"/>
                </a:solidFill>
                <a:latin typeface="Calibri" pitchFamily="34" charset="0"/>
              </a:rPr>
              <a:t>stille</a:t>
            </a:r>
            <a:r>
              <a:rPr lang="en-US" sz="2200" dirty="0" smtClean="0">
                <a:solidFill>
                  <a:schemeClr val="bg1"/>
                </a:solidFill>
                <a:latin typeface="Calibri" pitchFamily="34" charset="0"/>
              </a:rPr>
              <a:t> </a:t>
            </a:r>
            <a:r>
              <a:rPr lang="en-US" sz="2200" dirty="0" err="1" smtClean="0">
                <a:solidFill>
                  <a:schemeClr val="bg1"/>
                </a:solidFill>
                <a:latin typeface="Calibri" pitchFamily="34" charset="0"/>
              </a:rPr>
              <a:t>oceaan</a:t>
            </a:r>
            <a:r>
              <a:rPr lang="en-US" sz="2200" dirty="0" smtClean="0">
                <a:solidFill>
                  <a:schemeClr val="bg1"/>
                </a:solidFill>
                <a:latin typeface="Calibri" pitchFamily="34" charset="0"/>
              </a:rPr>
              <a:t>.</a:t>
            </a:r>
          </a:p>
        </p:txBody>
      </p:sp>
      <p:pic>
        <p:nvPicPr>
          <p:cNvPr id="3074" name="Picture 2" descr="http://upload.wikimedia.org/wikipedia/commons/thumb/2/25/Hirohito_wartime.jpg/210px-Hirohito_wartime.jpg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8807" y="2881315"/>
            <a:ext cx="2435021" cy="3843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upload.wikimedia.org/wikipedia/commons/7/73/1938_Naka_yoshi_sangoku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5632" y="350584"/>
            <a:ext cx="3505200" cy="533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Afbeelding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9216" y="3529413"/>
            <a:ext cx="926416" cy="861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80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mtClean="0"/>
              <a:t>46</a:t>
            </a:fld>
            <a:endParaRPr lang="nl-NL"/>
          </a:p>
        </p:txBody>
      </p:sp>
      <p:pic>
        <p:nvPicPr>
          <p:cNvPr id="1026" name="Picture 2" descr="http://www.mrdickey.net/uploads/5/0/5/6/5056587/color_map_of_japanese_expansion_in_the_pacific_during_wwii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4420" y="0"/>
            <a:ext cx="824203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://www.wpclipart.com/medical/symbols/medical_symbols_2/eye.png"/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9532404" y="5405991"/>
            <a:ext cx="899592" cy="4949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62414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5" name="Tekstvak 2"/>
          <p:cNvSpPr txBox="1">
            <a:spLocks noChangeArrowheads="1"/>
          </p:cNvSpPr>
          <p:nvPr/>
        </p:nvSpPr>
        <p:spPr bwMode="auto">
          <a:xfrm>
            <a:off x="1881189" y="6286500"/>
            <a:ext cx="378618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nl-NL">
                <a:latin typeface="Corbel" pitchFamily="34" charset="0"/>
              </a:rPr>
              <a:t>Eisenhower spreekt troepen toe.</a:t>
            </a:r>
          </a:p>
        </p:txBody>
      </p:sp>
      <p:sp>
        <p:nvSpPr>
          <p:cNvPr id="5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8400256" y="6381329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2400">
                <a:solidFill>
                  <a:schemeClr val="bg1"/>
                </a:solidFill>
              </a:rPr>
              <a:t>47</a:t>
            </a:fld>
            <a:endParaRPr lang="nl-NL" sz="2400" dirty="0">
              <a:solidFill>
                <a:schemeClr val="bg1"/>
              </a:solidFill>
            </a:endParaRPr>
          </a:p>
        </p:txBody>
      </p:sp>
      <p:sp>
        <p:nvSpPr>
          <p:cNvPr id="6" name="Tekstvak 1"/>
          <p:cNvSpPr txBox="1">
            <a:spLocks noChangeArrowheads="1"/>
          </p:cNvSpPr>
          <p:nvPr/>
        </p:nvSpPr>
        <p:spPr bwMode="auto">
          <a:xfrm>
            <a:off x="3057358" y="448175"/>
            <a:ext cx="4803752" cy="347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nl-NL" sz="2200" dirty="0" smtClean="0">
                <a:solidFill>
                  <a:schemeClr val="bg1"/>
                </a:solidFill>
                <a:latin typeface="+mn-lt"/>
              </a:rPr>
              <a:t>Na de overgave van Nederland vlucht de koningin en de regering naar Londen</a:t>
            </a:r>
            <a:endParaRPr lang="nl-NL" sz="2200" dirty="0">
              <a:solidFill>
                <a:schemeClr val="bg1"/>
              </a:solidFill>
              <a:latin typeface="+mn-lt"/>
            </a:endParaRPr>
          </a:p>
          <a:p>
            <a:pPr eaLnBrk="1" hangingPunct="1"/>
            <a:endParaRPr lang="nl-NL" sz="2200" dirty="0">
              <a:solidFill>
                <a:schemeClr val="bg1"/>
              </a:solidFill>
              <a:latin typeface="+mn-lt"/>
            </a:endParaRPr>
          </a:p>
          <a:p>
            <a:pPr eaLnBrk="1" hangingPunct="1"/>
            <a:r>
              <a:rPr lang="nl-NL" sz="2200" dirty="0" smtClean="0">
                <a:solidFill>
                  <a:schemeClr val="bg1"/>
                </a:solidFill>
                <a:latin typeface="+mn-lt"/>
              </a:rPr>
              <a:t>Nederland komt onder leiding </a:t>
            </a:r>
            <a:r>
              <a:rPr lang="nl-NL" sz="2200" dirty="0">
                <a:solidFill>
                  <a:schemeClr val="bg1"/>
                </a:solidFill>
                <a:latin typeface="+mn-lt"/>
              </a:rPr>
              <a:t>van</a:t>
            </a:r>
            <a:r>
              <a:rPr lang="nl-NL" sz="2200" u="sng" dirty="0">
                <a:solidFill>
                  <a:schemeClr val="bg1"/>
                </a:solidFill>
                <a:latin typeface="+mn-lt"/>
              </a:rPr>
              <a:t> </a:t>
            </a:r>
            <a:r>
              <a:rPr lang="nl-NL" sz="2200" u="sng" dirty="0" err="1">
                <a:solidFill>
                  <a:schemeClr val="bg1"/>
                </a:solidFill>
                <a:latin typeface="+mn-lt"/>
              </a:rPr>
              <a:t>Rijkscommisaris</a:t>
            </a:r>
            <a:r>
              <a:rPr lang="nl-NL" sz="2200" u="sng" dirty="0">
                <a:solidFill>
                  <a:schemeClr val="bg1"/>
                </a:solidFill>
                <a:latin typeface="+mn-lt"/>
              </a:rPr>
              <a:t> </a:t>
            </a:r>
            <a:r>
              <a:rPr lang="nl-NL" sz="2200" dirty="0">
                <a:solidFill>
                  <a:schemeClr val="bg1"/>
                </a:solidFill>
                <a:latin typeface="+mn-lt"/>
              </a:rPr>
              <a:t>Arthur Seyss-Inquart. </a:t>
            </a:r>
          </a:p>
          <a:p>
            <a:pPr eaLnBrk="1" hangingPunct="1"/>
            <a:endParaRPr lang="nl-NL" sz="2200" dirty="0">
              <a:solidFill>
                <a:schemeClr val="bg1"/>
              </a:solidFill>
              <a:latin typeface="+mn-lt"/>
            </a:endParaRPr>
          </a:p>
          <a:p>
            <a:pPr eaLnBrk="1" hangingPunct="1"/>
            <a:r>
              <a:rPr lang="nl-NL" sz="2200" dirty="0" smtClean="0">
                <a:solidFill>
                  <a:schemeClr val="bg1"/>
                </a:solidFill>
                <a:latin typeface="+mn-lt"/>
              </a:rPr>
              <a:t>1500 Duitse ambtenaren, Duitse politie en Duitse soldaten aan de grenzen.</a:t>
            </a:r>
            <a:endParaRPr lang="nl-NL" sz="2200" dirty="0">
              <a:solidFill>
                <a:schemeClr val="bg1"/>
              </a:solidFill>
              <a:latin typeface="+mn-lt"/>
            </a:endParaRPr>
          </a:p>
          <a:p>
            <a:pPr eaLnBrk="1" hangingPunct="1"/>
            <a:endParaRPr lang="nl-NL" sz="2200" dirty="0">
              <a:solidFill>
                <a:schemeClr val="bg1"/>
              </a:solidFill>
              <a:latin typeface="+mn-lt"/>
            </a:endParaRPr>
          </a:p>
          <a:p>
            <a:pPr eaLnBrk="1" hangingPunct="1"/>
            <a:endParaRPr lang="nl-NL" sz="2200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7" name="Picture 4" descr="http://farm6.staticflickr.com/5220/5514079379_8014db442a_b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11" r="46319"/>
          <a:stretch/>
        </p:blipFill>
        <p:spPr bwMode="auto">
          <a:xfrm>
            <a:off x="0" y="0"/>
            <a:ext cx="2609321" cy="6862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File:Bundesarchiv Bild 121-1976, Arthur Seyß-Inquart.jpg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3752" y="681455"/>
            <a:ext cx="2967787" cy="4429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http://www.kennisquiz.nl/img/wilhelmina-in-londen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1963" y="3387544"/>
            <a:ext cx="3685112" cy="2898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Afbeelding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0443" y="1983137"/>
            <a:ext cx="926416" cy="861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662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5" name="Tekstvak 2"/>
          <p:cNvSpPr txBox="1">
            <a:spLocks noChangeArrowheads="1"/>
          </p:cNvSpPr>
          <p:nvPr/>
        </p:nvSpPr>
        <p:spPr bwMode="auto">
          <a:xfrm>
            <a:off x="1881189" y="6286500"/>
            <a:ext cx="378618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nl-NL">
                <a:latin typeface="Corbel" pitchFamily="34" charset="0"/>
              </a:rPr>
              <a:t>Eisenhower spreekt troepen toe.</a:t>
            </a:r>
          </a:p>
        </p:txBody>
      </p:sp>
      <p:sp>
        <p:nvSpPr>
          <p:cNvPr id="5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8400256" y="6381329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2400">
                <a:solidFill>
                  <a:schemeClr val="bg1"/>
                </a:solidFill>
              </a:rPr>
              <a:t>48</a:t>
            </a:fld>
            <a:endParaRPr lang="nl-NL" sz="2400" dirty="0">
              <a:solidFill>
                <a:schemeClr val="bg1"/>
              </a:solidFill>
            </a:endParaRPr>
          </a:p>
        </p:txBody>
      </p:sp>
      <p:sp>
        <p:nvSpPr>
          <p:cNvPr id="6" name="Tekstvak 1"/>
          <p:cNvSpPr txBox="1">
            <a:spLocks noChangeArrowheads="1"/>
          </p:cNvSpPr>
          <p:nvPr/>
        </p:nvSpPr>
        <p:spPr bwMode="auto">
          <a:xfrm>
            <a:off x="3139245" y="342535"/>
            <a:ext cx="5544616" cy="4493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nl-NL" sz="2200" dirty="0">
                <a:solidFill>
                  <a:schemeClr val="bg1"/>
                </a:solidFill>
                <a:latin typeface="+mn-lt"/>
              </a:rPr>
              <a:t>Duitse bezetter vraagt Nederlandse bedrijven voor hen te werken.</a:t>
            </a:r>
          </a:p>
          <a:p>
            <a:pPr eaLnBrk="1" hangingPunct="1"/>
            <a:endParaRPr lang="nl-NL" sz="2200" dirty="0">
              <a:solidFill>
                <a:schemeClr val="bg1"/>
              </a:solidFill>
              <a:latin typeface="+mn-lt"/>
            </a:endParaRPr>
          </a:p>
          <a:p>
            <a:pPr eaLnBrk="1" hangingPunct="1"/>
            <a:r>
              <a:rPr lang="nl-NL" sz="2200" dirty="0" smtClean="0">
                <a:solidFill>
                  <a:schemeClr val="bg1"/>
                </a:solidFill>
                <a:latin typeface="+mn-lt"/>
              </a:rPr>
              <a:t>Dilemma: meedoen of verlies maken?</a:t>
            </a:r>
          </a:p>
          <a:p>
            <a:pPr eaLnBrk="1" hangingPunct="1"/>
            <a:endParaRPr lang="nl-NL" sz="2200" dirty="0" smtClean="0">
              <a:solidFill>
                <a:schemeClr val="bg1"/>
              </a:solidFill>
              <a:latin typeface="+mn-lt"/>
            </a:endParaRPr>
          </a:p>
          <a:p>
            <a:pPr eaLnBrk="1" hangingPunct="1"/>
            <a:r>
              <a:rPr lang="nl-NL" sz="2200" dirty="0" smtClean="0">
                <a:solidFill>
                  <a:schemeClr val="bg1"/>
                </a:solidFill>
                <a:latin typeface="+mn-lt"/>
              </a:rPr>
              <a:t>Meeste bedrijven maken veel winst met Duitse orders (Philips).</a:t>
            </a:r>
          </a:p>
          <a:p>
            <a:pPr eaLnBrk="1" hangingPunct="1"/>
            <a:endParaRPr lang="nl-NL" sz="2200" dirty="0">
              <a:solidFill>
                <a:schemeClr val="bg1"/>
              </a:solidFill>
              <a:latin typeface="+mn-lt"/>
            </a:endParaRPr>
          </a:p>
          <a:p>
            <a:pPr eaLnBrk="1" hangingPunct="1"/>
            <a:endParaRPr lang="nl-NL" sz="2200" dirty="0">
              <a:solidFill>
                <a:schemeClr val="bg1"/>
              </a:solidFill>
              <a:latin typeface="+mn-lt"/>
            </a:endParaRPr>
          </a:p>
          <a:p>
            <a:pPr eaLnBrk="1" hangingPunct="1"/>
            <a:endParaRPr lang="nl-NL" sz="2200" dirty="0">
              <a:solidFill>
                <a:schemeClr val="bg1"/>
              </a:solidFill>
              <a:latin typeface="+mn-lt"/>
            </a:endParaRPr>
          </a:p>
          <a:p>
            <a:pPr eaLnBrk="1" hangingPunct="1"/>
            <a:endParaRPr lang="nl-NL" sz="2200" dirty="0">
              <a:solidFill>
                <a:schemeClr val="bg1"/>
              </a:solidFill>
              <a:latin typeface="+mn-lt"/>
            </a:endParaRPr>
          </a:p>
          <a:p>
            <a:pPr eaLnBrk="1" hangingPunct="1"/>
            <a:endParaRPr lang="nl-NL" sz="2200" dirty="0">
              <a:solidFill>
                <a:schemeClr val="bg1"/>
              </a:solidFill>
              <a:latin typeface="+mn-lt"/>
            </a:endParaRPr>
          </a:p>
          <a:p>
            <a:pPr eaLnBrk="1" hangingPunct="1"/>
            <a:endParaRPr lang="nl-NL" sz="2200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1026" name="Picture 2" descr="http://www.verzetsmuseum.org/binaries/museum/wisselexpoos/poster/poster_dtsl_voor_vrij_nl_18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3696" y="865902"/>
            <a:ext cx="2880320" cy="3970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http://farm6.staticflickr.com/5220/5514079379_8014db442a_b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11" r="46319"/>
          <a:stretch/>
        </p:blipFill>
        <p:spPr bwMode="auto">
          <a:xfrm>
            <a:off x="0" y="0"/>
            <a:ext cx="2609321" cy="6862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Afbeelding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4168" y="2712554"/>
            <a:ext cx="926416" cy="861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702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5" name="Tekstvak 2"/>
          <p:cNvSpPr txBox="1">
            <a:spLocks noChangeArrowheads="1"/>
          </p:cNvSpPr>
          <p:nvPr/>
        </p:nvSpPr>
        <p:spPr bwMode="auto">
          <a:xfrm>
            <a:off x="1881189" y="6286500"/>
            <a:ext cx="378618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nl-NL">
                <a:latin typeface="Corbel" pitchFamily="34" charset="0"/>
              </a:rPr>
              <a:t>Eisenhower spreekt troepen toe.</a:t>
            </a:r>
          </a:p>
        </p:txBody>
      </p:sp>
      <p:sp>
        <p:nvSpPr>
          <p:cNvPr id="5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8400256" y="6381329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2400">
                <a:solidFill>
                  <a:schemeClr val="bg1"/>
                </a:solidFill>
              </a:rPr>
              <a:t>49</a:t>
            </a:fld>
            <a:endParaRPr lang="nl-NL" sz="2400" dirty="0">
              <a:solidFill>
                <a:schemeClr val="bg1"/>
              </a:solidFill>
            </a:endParaRPr>
          </a:p>
        </p:txBody>
      </p:sp>
      <p:sp>
        <p:nvSpPr>
          <p:cNvPr id="6" name="Tekstvak 1"/>
          <p:cNvSpPr txBox="1">
            <a:spLocks noChangeArrowheads="1"/>
          </p:cNvSpPr>
          <p:nvPr/>
        </p:nvSpPr>
        <p:spPr bwMode="auto">
          <a:xfrm>
            <a:off x="2934269" y="260649"/>
            <a:ext cx="5813946" cy="51706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nl-NL" sz="2200" dirty="0">
                <a:solidFill>
                  <a:schemeClr val="bg1"/>
                </a:solidFill>
                <a:latin typeface="+mn-lt"/>
              </a:rPr>
              <a:t>Er waren ook mensen die actief met de Duitsers meewerkte: </a:t>
            </a:r>
            <a:r>
              <a:rPr lang="nl-NL" sz="2200" u="sng" dirty="0">
                <a:solidFill>
                  <a:schemeClr val="bg1"/>
                </a:solidFill>
                <a:latin typeface="+mn-lt"/>
              </a:rPr>
              <a:t>Collaboratie</a:t>
            </a:r>
            <a:r>
              <a:rPr lang="nl-NL" sz="2200" dirty="0">
                <a:solidFill>
                  <a:schemeClr val="bg1"/>
                </a:solidFill>
                <a:latin typeface="+mn-lt"/>
              </a:rPr>
              <a:t>.</a:t>
            </a:r>
          </a:p>
          <a:p>
            <a:pPr eaLnBrk="1" hangingPunct="1"/>
            <a:endParaRPr lang="nl-NL" sz="2200" i="1" dirty="0">
              <a:solidFill>
                <a:schemeClr val="bg1"/>
              </a:solidFill>
              <a:latin typeface="+mn-lt"/>
            </a:endParaRPr>
          </a:p>
          <a:p>
            <a:pPr eaLnBrk="1" hangingPunct="1"/>
            <a:r>
              <a:rPr lang="nl-NL" sz="2200" i="1" dirty="0">
                <a:solidFill>
                  <a:schemeClr val="bg1"/>
                </a:solidFill>
                <a:latin typeface="+mn-lt"/>
              </a:rPr>
              <a:t>Verschillende vormen</a:t>
            </a:r>
            <a:r>
              <a:rPr lang="nl-NL" sz="2200" dirty="0">
                <a:solidFill>
                  <a:schemeClr val="bg1"/>
                </a:solidFill>
                <a:latin typeface="+mn-lt"/>
              </a:rPr>
              <a:t>.</a:t>
            </a:r>
          </a:p>
          <a:p>
            <a:pPr eaLnBrk="1" hangingPunct="1"/>
            <a:endParaRPr lang="nl-NL" sz="2200" dirty="0">
              <a:solidFill>
                <a:schemeClr val="bg1"/>
              </a:solidFill>
              <a:latin typeface="+mn-lt"/>
            </a:endParaRPr>
          </a:p>
          <a:p>
            <a:pPr eaLnBrk="1" hangingPunct="1"/>
            <a:r>
              <a:rPr lang="nl-NL" sz="2200" dirty="0">
                <a:solidFill>
                  <a:schemeClr val="bg1"/>
                </a:solidFill>
                <a:latin typeface="+mn-lt"/>
              </a:rPr>
              <a:t>Veel bedrijven collaboreerde door voor de Duitsers te werken: Philips, DAF, NS.</a:t>
            </a:r>
          </a:p>
          <a:p>
            <a:pPr eaLnBrk="1" hangingPunct="1"/>
            <a:endParaRPr lang="nl-NL" sz="2200" dirty="0">
              <a:solidFill>
                <a:schemeClr val="bg1"/>
              </a:solidFill>
              <a:latin typeface="+mn-lt"/>
            </a:endParaRPr>
          </a:p>
          <a:p>
            <a:pPr eaLnBrk="1" hangingPunct="1"/>
            <a:r>
              <a:rPr lang="nl-NL" sz="2200" dirty="0">
                <a:solidFill>
                  <a:schemeClr val="bg1"/>
                </a:solidFill>
                <a:latin typeface="+mn-lt"/>
              </a:rPr>
              <a:t>Ook individuele personen.</a:t>
            </a:r>
          </a:p>
          <a:p>
            <a:pPr eaLnBrk="1" hangingPunct="1"/>
            <a:endParaRPr lang="nl-NL" sz="2200" dirty="0">
              <a:solidFill>
                <a:schemeClr val="bg1"/>
              </a:solidFill>
              <a:latin typeface="+mn-lt"/>
            </a:endParaRPr>
          </a:p>
          <a:p>
            <a:pPr eaLnBrk="1" hangingPunct="1"/>
            <a:endParaRPr lang="nl-NL" sz="2200" dirty="0">
              <a:solidFill>
                <a:schemeClr val="bg1"/>
              </a:solidFill>
              <a:latin typeface="+mn-lt"/>
            </a:endParaRPr>
          </a:p>
          <a:p>
            <a:pPr eaLnBrk="1" hangingPunct="1"/>
            <a:endParaRPr lang="nl-NL" sz="2200" dirty="0">
              <a:solidFill>
                <a:schemeClr val="bg1"/>
              </a:solidFill>
              <a:latin typeface="+mn-lt"/>
            </a:endParaRPr>
          </a:p>
          <a:p>
            <a:pPr eaLnBrk="1" hangingPunct="1"/>
            <a:endParaRPr lang="nl-NL" sz="2200" dirty="0">
              <a:solidFill>
                <a:schemeClr val="bg1"/>
              </a:solidFill>
              <a:latin typeface="+mn-lt"/>
            </a:endParaRPr>
          </a:p>
          <a:p>
            <a:pPr eaLnBrk="1" hangingPunct="1"/>
            <a:endParaRPr lang="nl-NL" sz="2200" dirty="0">
              <a:solidFill>
                <a:schemeClr val="bg1"/>
              </a:solidFill>
              <a:latin typeface="+mn-lt"/>
            </a:endParaRPr>
          </a:p>
          <a:p>
            <a:pPr eaLnBrk="1" hangingPunct="1"/>
            <a:endParaRPr lang="nl-NL" sz="2200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7170" name="Picture 2" descr="File:Ssnederland.jpg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0256" y="699791"/>
            <a:ext cx="3641880" cy="5462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http://farm6.staticflickr.com/5220/5514079379_8014db442a_b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11" r="46319"/>
          <a:stretch/>
        </p:blipFill>
        <p:spPr bwMode="auto">
          <a:xfrm>
            <a:off x="0" y="0"/>
            <a:ext cx="2609321" cy="6862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Afbeelding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9566" y="699791"/>
            <a:ext cx="926416" cy="861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846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2814420" y="170919"/>
            <a:ext cx="5351877" cy="7478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r>
              <a:rPr lang="nl-NL" sz="2000" i="1" dirty="0">
                <a:solidFill>
                  <a:schemeClr val="bg1"/>
                </a:solidFill>
              </a:rPr>
              <a:t>Hitler probeert onder het Verdrag van Versailles uit te komen.</a:t>
            </a: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nl-NL" sz="2000" dirty="0">
                <a:solidFill>
                  <a:schemeClr val="bg1"/>
                </a:solidFill>
              </a:rPr>
              <a:t>1935: Invoering Algemene Dienstplicht</a:t>
            </a:r>
          </a:p>
          <a:p>
            <a:pPr marL="285750" indent="-285750">
              <a:buFont typeface="Arial" pitchFamily="34" charset="0"/>
              <a:buChar char="•"/>
            </a:pPr>
            <a:endParaRPr lang="nl-NL" sz="2000" dirty="0">
              <a:solidFill>
                <a:schemeClr val="bg1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nl-NL" sz="2000" dirty="0" smtClean="0">
                <a:solidFill>
                  <a:schemeClr val="bg1"/>
                </a:solidFill>
              </a:rPr>
              <a:t>1936</a:t>
            </a:r>
            <a:r>
              <a:rPr lang="nl-NL" sz="2000" dirty="0">
                <a:solidFill>
                  <a:schemeClr val="bg1"/>
                </a:solidFill>
              </a:rPr>
              <a:t>: Duitse troepen vallen het gedemilitariseerde </a:t>
            </a:r>
            <a:r>
              <a:rPr lang="nl-NL" sz="2000" u="sng" dirty="0">
                <a:solidFill>
                  <a:schemeClr val="bg1"/>
                </a:solidFill>
              </a:rPr>
              <a:t>Rijnland</a:t>
            </a:r>
            <a:r>
              <a:rPr lang="nl-NL" sz="2000" dirty="0">
                <a:solidFill>
                  <a:schemeClr val="bg1"/>
                </a:solidFill>
              </a:rPr>
              <a:t> binnen.</a:t>
            </a:r>
          </a:p>
          <a:p>
            <a:endParaRPr lang="nl-NL" sz="2000" dirty="0">
              <a:solidFill>
                <a:schemeClr val="bg1"/>
              </a:solidFill>
            </a:endParaRPr>
          </a:p>
          <a:p>
            <a:r>
              <a:rPr lang="nl-NL" sz="2000" dirty="0">
                <a:solidFill>
                  <a:schemeClr val="bg1"/>
                </a:solidFill>
              </a:rPr>
              <a:t>Frankrijk protesteert</a:t>
            </a:r>
            <a:r>
              <a:rPr lang="nl-NL" sz="2000" dirty="0" smtClean="0">
                <a:solidFill>
                  <a:schemeClr val="bg1"/>
                </a:solidFill>
              </a:rPr>
              <a:t>.</a:t>
            </a:r>
          </a:p>
          <a:p>
            <a:endParaRPr lang="nl-NL" sz="2000" dirty="0">
              <a:solidFill>
                <a:schemeClr val="bg1"/>
              </a:solidFill>
            </a:endParaRPr>
          </a:p>
          <a:p>
            <a:r>
              <a:rPr lang="nl-NL" sz="2000" dirty="0" smtClean="0">
                <a:solidFill>
                  <a:schemeClr val="bg1"/>
                </a:solidFill>
              </a:rPr>
              <a:t>Engeland wil rust bewaren en laat Hitler zijn gang gaan.</a:t>
            </a:r>
            <a:endParaRPr lang="nl-NL" sz="2000" dirty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r>
              <a:rPr lang="nl-NL" sz="2000" dirty="0">
                <a:solidFill>
                  <a:schemeClr val="bg1"/>
                </a:solidFill>
              </a:rPr>
              <a:t>	</a:t>
            </a:r>
          </a:p>
          <a:p>
            <a:r>
              <a:rPr lang="nl-NL" sz="2000" dirty="0">
                <a:solidFill>
                  <a:schemeClr val="bg1"/>
                </a:solidFill>
              </a:rPr>
              <a:t>			</a:t>
            </a: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</p:txBody>
      </p:sp>
      <p:pic>
        <p:nvPicPr>
          <p:cNvPr id="4" name="Picture 4" descr="http://farm6.staticflickr.com/5220/5514079379_8014db442a_b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11" r="46319"/>
          <a:stretch/>
        </p:blipFill>
        <p:spPr bwMode="auto">
          <a:xfrm>
            <a:off x="0" y="0"/>
            <a:ext cx="2609321" cy="6862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De deelstaat Rijnland-Palt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1470" y="3521569"/>
            <a:ext cx="1851272" cy="24365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Gekromde verbindingslijn 7"/>
          <p:cNvCxnSpPr/>
          <p:nvPr/>
        </p:nvCxnSpPr>
        <p:spPr>
          <a:xfrm>
            <a:off x="6888088" y="3645024"/>
            <a:ext cx="1933382" cy="1499544"/>
          </a:xfrm>
          <a:prstGeom prst="curvedConnector3">
            <a:avLst>
              <a:gd name="adj1" fmla="val 50000"/>
            </a:avLst>
          </a:prstGeom>
          <a:ln w="3810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8559863" y="6388779"/>
            <a:ext cx="2743200" cy="365125"/>
          </a:xfrm>
        </p:spPr>
        <p:txBody>
          <a:bodyPr/>
          <a:lstStyle/>
          <a:p>
            <a:fld id="{A9096D49-DAE3-40DE-93E0-41688E0A5016}" type="slidenum">
              <a:rPr lang="nl-NL" sz="2400">
                <a:solidFill>
                  <a:schemeClr val="bg1"/>
                </a:solidFill>
              </a:rPr>
              <a:t>5</a:t>
            </a:fld>
            <a:endParaRPr lang="nl-NL" sz="2400" dirty="0">
              <a:solidFill>
                <a:schemeClr val="bg1"/>
              </a:solidFill>
            </a:endParaRPr>
          </a:p>
        </p:txBody>
      </p:sp>
      <p:pic>
        <p:nvPicPr>
          <p:cNvPr id="1026" name="Picture 2" descr="http://padresteve.files.wordpress.com/2012/07/hitler-and-himmler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1198" y="588715"/>
            <a:ext cx="3851920" cy="2680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Afbeelding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4780" y="5144568"/>
            <a:ext cx="926416" cy="861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205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5" name="Tekstvak 2"/>
          <p:cNvSpPr txBox="1">
            <a:spLocks noChangeArrowheads="1"/>
          </p:cNvSpPr>
          <p:nvPr/>
        </p:nvSpPr>
        <p:spPr bwMode="auto">
          <a:xfrm>
            <a:off x="1881189" y="6286500"/>
            <a:ext cx="378618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nl-NL">
                <a:latin typeface="Corbel" pitchFamily="34" charset="0"/>
              </a:rPr>
              <a:t>Eisenhower spreekt troepen toe.</a:t>
            </a:r>
          </a:p>
        </p:txBody>
      </p:sp>
      <p:sp>
        <p:nvSpPr>
          <p:cNvPr id="5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8400256" y="6381329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2400">
                <a:solidFill>
                  <a:schemeClr val="bg1"/>
                </a:solidFill>
              </a:rPr>
              <a:t>50</a:t>
            </a:fld>
            <a:endParaRPr lang="nl-NL" sz="2400" dirty="0">
              <a:solidFill>
                <a:schemeClr val="bg1"/>
              </a:solidFill>
            </a:endParaRPr>
          </a:p>
        </p:txBody>
      </p:sp>
      <p:sp>
        <p:nvSpPr>
          <p:cNvPr id="6" name="Tekstvak 1"/>
          <p:cNvSpPr txBox="1">
            <a:spLocks noChangeArrowheads="1"/>
          </p:cNvSpPr>
          <p:nvPr/>
        </p:nvSpPr>
        <p:spPr bwMode="auto">
          <a:xfrm>
            <a:off x="2866030" y="260649"/>
            <a:ext cx="9062113" cy="51706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nl-NL" sz="2200" dirty="0">
                <a:solidFill>
                  <a:schemeClr val="bg1"/>
                </a:solidFill>
                <a:latin typeface="+mn-lt"/>
              </a:rPr>
              <a:t>Twee doelen Duitse bezetter:</a:t>
            </a:r>
          </a:p>
          <a:p>
            <a:pPr eaLnBrk="1" hangingPunct="1"/>
            <a:endParaRPr lang="nl-NL" sz="2200" dirty="0">
              <a:solidFill>
                <a:schemeClr val="bg1"/>
              </a:solidFill>
              <a:latin typeface="+mn-lt"/>
            </a:endParaRPr>
          </a:p>
          <a:p>
            <a:pPr marL="342900" indent="-342900" eaLnBrk="1" hangingPunct="1">
              <a:buFont typeface="+mj-lt"/>
              <a:buAutoNum type="arabicPeriod"/>
            </a:pPr>
            <a:r>
              <a:rPr lang="nl-NL" sz="2200" dirty="0">
                <a:solidFill>
                  <a:schemeClr val="bg1"/>
                </a:solidFill>
                <a:latin typeface="+mn-lt"/>
              </a:rPr>
              <a:t>NL inschakelen bij de Duitse oorlogsvoering</a:t>
            </a:r>
          </a:p>
          <a:p>
            <a:pPr eaLnBrk="1" hangingPunct="1"/>
            <a:endParaRPr lang="nl-NL" sz="2200" dirty="0">
              <a:solidFill>
                <a:schemeClr val="bg1"/>
              </a:solidFill>
              <a:latin typeface="+mn-lt"/>
            </a:endParaRPr>
          </a:p>
          <a:p>
            <a:pPr eaLnBrk="1" hangingPunct="1"/>
            <a:r>
              <a:rPr lang="nl-NL" sz="2200" dirty="0">
                <a:solidFill>
                  <a:schemeClr val="bg1"/>
                </a:solidFill>
                <a:latin typeface="+mn-lt"/>
              </a:rPr>
              <a:t>2. NL bevolking winnen voor het </a:t>
            </a:r>
            <a:r>
              <a:rPr lang="nl-NL" sz="2200" dirty="0" err="1">
                <a:solidFill>
                  <a:schemeClr val="bg1"/>
                </a:solidFill>
                <a:latin typeface="+mn-lt"/>
              </a:rPr>
              <a:t>nationaal-socialisme</a:t>
            </a:r>
            <a:r>
              <a:rPr lang="nl-NL" sz="2200" dirty="0">
                <a:solidFill>
                  <a:schemeClr val="bg1"/>
                </a:solidFill>
                <a:latin typeface="+mn-lt"/>
              </a:rPr>
              <a:t>     (</a:t>
            </a:r>
            <a:r>
              <a:rPr lang="nl-NL" sz="2200" u="sng" dirty="0" err="1">
                <a:solidFill>
                  <a:schemeClr val="bg1"/>
                </a:solidFill>
                <a:latin typeface="+mn-lt"/>
              </a:rPr>
              <a:t>nazificatie</a:t>
            </a:r>
            <a:r>
              <a:rPr lang="nl-NL" sz="2200" dirty="0">
                <a:solidFill>
                  <a:schemeClr val="bg1"/>
                </a:solidFill>
                <a:latin typeface="+mn-lt"/>
              </a:rPr>
              <a:t>)</a:t>
            </a:r>
          </a:p>
          <a:p>
            <a:pPr eaLnBrk="1" hangingPunct="1"/>
            <a:endParaRPr lang="nl-NL" sz="2200" dirty="0">
              <a:solidFill>
                <a:schemeClr val="bg1"/>
              </a:solidFill>
              <a:latin typeface="+mn-lt"/>
            </a:endParaRPr>
          </a:p>
          <a:p>
            <a:pPr eaLnBrk="1" hangingPunct="1"/>
            <a:endParaRPr lang="nl-NL" sz="2200" dirty="0">
              <a:solidFill>
                <a:schemeClr val="bg1"/>
              </a:solidFill>
              <a:latin typeface="+mn-lt"/>
            </a:endParaRPr>
          </a:p>
          <a:p>
            <a:pPr eaLnBrk="1" hangingPunct="1"/>
            <a:r>
              <a:rPr lang="nl-NL" sz="2200" dirty="0" smtClean="0">
                <a:solidFill>
                  <a:schemeClr val="bg1"/>
                </a:solidFill>
                <a:latin typeface="+mn-lt"/>
              </a:rPr>
              <a:t>Vier </a:t>
            </a:r>
            <a:r>
              <a:rPr lang="nl-NL" sz="2200" dirty="0">
                <a:solidFill>
                  <a:schemeClr val="bg1"/>
                </a:solidFill>
                <a:latin typeface="+mn-lt"/>
              </a:rPr>
              <a:t>fasen tijdens de bezetting.</a:t>
            </a:r>
          </a:p>
          <a:p>
            <a:pPr eaLnBrk="1" hangingPunct="1"/>
            <a:endParaRPr lang="nl-NL" sz="2200" dirty="0">
              <a:solidFill>
                <a:schemeClr val="bg1"/>
              </a:solidFill>
              <a:latin typeface="+mn-lt"/>
            </a:endParaRPr>
          </a:p>
          <a:p>
            <a:pPr eaLnBrk="1" hangingPunct="1"/>
            <a:endParaRPr lang="nl-NL" sz="2200" dirty="0">
              <a:solidFill>
                <a:schemeClr val="bg1"/>
              </a:solidFill>
              <a:latin typeface="+mn-lt"/>
            </a:endParaRPr>
          </a:p>
          <a:p>
            <a:pPr eaLnBrk="1" hangingPunct="1"/>
            <a:endParaRPr lang="nl-NL" sz="2200" dirty="0">
              <a:solidFill>
                <a:schemeClr val="bg1"/>
              </a:solidFill>
              <a:latin typeface="+mn-lt"/>
            </a:endParaRPr>
          </a:p>
          <a:p>
            <a:pPr eaLnBrk="1" hangingPunct="1"/>
            <a:endParaRPr lang="nl-NL" sz="2200" dirty="0">
              <a:solidFill>
                <a:schemeClr val="bg1"/>
              </a:solidFill>
              <a:latin typeface="+mn-lt"/>
            </a:endParaRPr>
          </a:p>
          <a:p>
            <a:pPr eaLnBrk="1" hangingPunct="1"/>
            <a:endParaRPr lang="nl-NL" sz="2200" dirty="0">
              <a:solidFill>
                <a:schemeClr val="bg1"/>
              </a:solidFill>
              <a:latin typeface="+mn-lt"/>
            </a:endParaRPr>
          </a:p>
          <a:p>
            <a:pPr eaLnBrk="1" hangingPunct="1"/>
            <a:endParaRPr lang="nl-NL" sz="2200" dirty="0">
              <a:solidFill>
                <a:schemeClr val="bg1"/>
              </a:solidFill>
              <a:latin typeface="+mn-lt"/>
            </a:endParaRPr>
          </a:p>
          <a:p>
            <a:pPr eaLnBrk="1" hangingPunct="1"/>
            <a:endParaRPr lang="nl-NL" sz="2200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8" name="Picture 4" descr="http://farm6.staticflickr.com/5220/5514079379_8014db442a_b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11" r="46319"/>
          <a:stretch/>
        </p:blipFill>
        <p:spPr bwMode="auto">
          <a:xfrm>
            <a:off x="0" y="0"/>
            <a:ext cx="2609321" cy="6862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Afbeelding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4282" y="3431201"/>
            <a:ext cx="926416" cy="861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638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5" name="Tekstvak 2"/>
          <p:cNvSpPr txBox="1">
            <a:spLocks noChangeArrowheads="1"/>
          </p:cNvSpPr>
          <p:nvPr/>
        </p:nvSpPr>
        <p:spPr bwMode="auto">
          <a:xfrm>
            <a:off x="1881189" y="6286500"/>
            <a:ext cx="378618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nl-NL">
                <a:latin typeface="Corbel" pitchFamily="34" charset="0"/>
              </a:rPr>
              <a:t>Eisenhower spreekt troepen toe.</a:t>
            </a:r>
          </a:p>
        </p:txBody>
      </p:sp>
      <p:sp>
        <p:nvSpPr>
          <p:cNvPr id="5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8400256" y="6381329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2400">
                <a:solidFill>
                  <a:schemeClr val="bg1"/>
                </a:solidFill>
              </a:rPr>
              <a:t>51</a:t>
            </a:fld>
            <a:endParaRPr lang="nl-NL" sz="2400" dirty="0">
              <a:solidFill>
                <a:schemeClr val="bg1"/>
              </a:solidFill>
            </a:endParaRPr>
          </a:p>
        </p:txBody>
      </p:sp>
      <p:sp>
        <p:nvSpPr>
          <p:cNvPr id="6" name="Tekstvak 1"/>
          <p:cNvSpPr txBox="1">
            <a:spLocks noChangeArrowheads="1"/>
          </p:cNvSpPr>
          <p:nvPr/>
        </p:nvSpPr>
        <p:spPr bwMode="auto">
          <a:xfrm>
            <a:off x="3043451" y="260648"/>
            <a:ext cx="6882356" cy="68634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285750" indent="-285750" eaLnBrk="1" hangingPunct="1">
              <a:buFont typeface="Arial" pitchFamily="34" charset="0"/>
              <a:buChar char="•"/>
            </a:pPr>
            <a:r>
              <a:rPr lang="nl-NL" sz="2200" b="1" dirty="0">
                <a:solidFill>
                  <a:schemeClr val="bg1"/>
                </a:solidFill>
                <a:latin typeface="+mn-lt"/>
              </a:rPr>
              <a:t>Eerste fase (mei 1940 – eind februari 1941</a:t>
            </a:r>
            <a:r>
              <a:rPr lang="nl-NL" sz="2200" b="1" dirty="0" smtClean="0">
                <a:solidFill>
                  <a:schemeClr val="bg1"/>
                </a:solidFill>
                <a:latin typeface="+mn-lt"/>
              </a:rPr>
              <a:t>)</a:t>
            </a:r>
          </a:p>
          <a:p>
            <a:pPr marL="285750" indent="-285750" eaLnBrk="1" hangingPunct="1">
              <a:buFont typeface="Arial" pitchFamily="34" charset="0"/>
              <a:buChar char="•"/>
            </a:pPr>
            <a:endParaRPr lang="nl-NL" sz="2200" b="1" dirty="0">
              <a:solidFill>
                <a:schemeClr val="bg1"/>
              </a:solidFill>
              <a:latin typeface="+mn-lt"/>
            </a:endParaRPr>
          </a:p>
          <a:p>
            <a:r>
              <a:rPr lang="nl-NL" sz="2200" u="sng" dirty="0">
                <a:solidFill>
                  <a:schemeClr val="bg1"/>
                </a:solidFill>
                <a:latin typeface="+mn-lt"/>
              </a:rPr>
              <a:t>Vervolging Joden begint</a:t>
            </a:r>
          </a:p>
          <a:p>
            <a:endParaRPr lang="nl-NL" sz="2200" dirty="0">
              <a:solidFill>
                <a:schemeClr val="bg1"/>
              </a:solidFill>
              <a:latin typeface="+mn-lt"/>
            </a:endParaRPr>
          </a:p>
          <a:p>
            <a:pPr marL="342900" indent="-342900">
              <a:buFont typeface="+mj-lt"/>
              <a:buAutoNum type="arabicPeriod"/>
            </a:pPr>
            <a:r>
              <a:rPr lang="nl-NL" sz="2200" dirty="0">
                <a:solidFill>
                  <a:schemeClr val="bg1"/>
                </a:solidFill>
                <a:latin typeface="+mn-lt"/>
              </a:rPr>
              <a:t>Joden in dienst van overheid geregistreerd &amp; ontslagen</a:t>
            </a:r>
          </a:p>
          <a:p>
            <a:pPr marL="342900" indent="-342900">
              <a:buFont typeface="+mj-lt"/>
              <a:buAutoNum type="arabicPeriod"/>
            </a:pPr>
            <a:r>
              <a:rPr lang="nl-NL" sz="2200" dirty="0">
                <a:solidFill>
                  <a:schemeClr val="bg1"/>
                </a:solidFill>
                <a:latin typeface="+mn-lt"/>
              </a:rPr>
              <a:t>Joodse bedrijven geregistreerd </a:t>
            </a:r>
          </a:p>
          <a:p>
            <a:pPr marL="342900" indent="-342900">
              <a:buFont typeface="+mj-lt"/>
              <a:buAutoNum type="arabicPeriod"/>
            </a:pPr>
            <a:r>
              <a:rPr lang="nl-NL" sz="2200" dirty="0">
                <a:solidFill>
                  <a:schemeClr val="bg1"/>
                </a:solidFill>
                <a:latin typeface="+mn-lt"/>
              </a:rPr>
              <a:t>Verboden ritueel </a:t>
            </a:r>
            <a:r>
              <a:rPr lang="nl-NL" sz="2200" dirty="0" smtClean="0">
                <a:solidFill>
                  <a:schemeClr val="bg1"/>
                </a:solidFill>
                <a:latin typeface="+mn-lt"/>
              </a:rPr>
              <a:t>slachten</a:t>
            </a:r>
          </a:p>
          <a:p>
            <a:pPr marL="342900" indent="-342900">
              <a:buFont typeface="+mj-lt"/>
              <a:buAutoNum type="arabicPeriod"/>
            </a:pPr>
            <a:endParaRPr lang="nl-NL" sz="2200" dirty="0">
              <a:solidFill>
                <a:schemeClr val="bg1"/>
              </a:solidFill>
              <a:latin typeface="+mn-lt"/>
            </a:endParaRPr>
          </a:p>
          <a:p>
            <a:r>
              <a:rPr lang="nl-NL" sz="2200" u="sng" dirty="0">
                <a:solidFill>
                  <a:schemeClr val="bg1"/>
                </a:solidFill>
                <a:latin typeface="+mn-lt"/>
              </a:rPr>
              <a:t>Propaganda</a:t>
            </a:r>
          </a:p>
          <a:p>
            <a:endParaRPr lang="nl-NL" sz="2200" dirty="0">
              <a:solidFill>
                <a:schemeClr val="bg1"/>
              </a:solidFill>
              <a:latin typeface="+mn-lt"/>
            </a:endParaRPr>
          </a:p>
          <a:p>
            <a:r>
              <a:rPr lang="nl-NL" sz="2200" dirty="0">
                <a:solidFill>
                  <a:schemeClr val="bg1"/>
                </a:solidFill>
                <a:latin typeface="+mn-lt"/>
              </a:rPr>
              <a:t>Affiches, kranten, radio-uitzendingen, </a:t>
            </a:r>
          </a:p>
          <a:p>
            <a:r>
              <a:rPr lang="nl-NL" sz="2200" dirty="0">
                <a:solidFill>
                  <a:schemeClr val="bg1"/>
                </a:solidFill>
                <a:latin typeface="+mn-lt"/>
              </a:rPr>
              <a:t>voorprogramma’s bioscopen</a:t>
            </a:r>
          </a:p>
          <a:p>
            <a:r>
              <a:rPr lang="nl-NL" sz="2200" dirty="0">
                <a:solidFill>
                  <a:schemeClr val="bg1"/>
                </a:solidFill>
                <a:latin typeface="+mn-lt"/>
              </a:rPr>
              <a:t>NL pers onder strenge controle: </a:t>
            </a:r>
            <a:r>
              <a:rPr lang="nl-NL" sz="2200" u="sng" dirty="0">
                <a:solidFill>
                  <a:schemeClr val="bg1"/>
                </a:solidFill>
                <a:latin typeface="+mn-lt"/>
              </a:rPr>
              <a:t>censuur</a:t>
            </a:r>
          </a:p>
          <a:p>
            <a:endParaRPr lang="nl-NL" sz="2200" dirty="0">
              <a:solidFill>
                <a:schemeClr val="bg1"/>
              </a:solidFill>
              <a:latin typeface="+mn-lt"/>
            </a:endParaRPr>
          </a:p>
          <a:p>
            <a:pPr eaLnBrk="1" hangingPunct="1"/>
            <a:endParaRPr lang="nl-NL" sz="2200" b="1" dirty="0">
              <a:solidFill>
                <a:schemeClr val="bg1"/>
              </a:solidFill>
              <a:latin typeface="+mn-lt"/>
            </a:endParaRPr>
          </a:p>
          <a:p>
            <a:pPr eaLnBrk="1" hangingPunct="1"/>
            <a:endParaRPr lang="nl-NL" sz="2200" dirty="0">
              <a:solidFill>
                <a:schemeClr val="bg1"/>
              </a:solidFill>
              <a:latin typeface="+mn-lt"/>
            </a:endParaRPr>
          </a:p>
          <a:p>
            <a:pPr eaLnBrk="1" hangingPunct="1"/>
            <a:endParaRPr lang="nl-NL" sz="2200" dirty="0">
              <a:solidFill>
                <a:schemeClr val="bg1"/>
              </a:solidFill>
              <a:latin typeface="+mn-lt"/>
            </a:endParaRPr>
          </a:p>
          <a:p>
            <a:pPr eaLnBrk="1" hangingPunct="1"/>
            <a:endParaRPr lang="nl-NL" sz="2200" dirty="0">
              <a:solidFill>
                <a:schemeClr val="bg1"/>
              </a:solidFill>
              <a:latin typeface="+mn-lt"/>
            </a:endParaRPr>
          </a:p>
          <a:p>
            <a:pPr eaLnBrk="1" hangingPunct="1"/>
            <a:endParaRPr lang="nl-NL" sz="2200" dirty="0">
              <a:solidFill>
                <a:schemeClr val="bg1"/>
              </a:solidFill>
              <a:latin typeface="+mn-lt"/>
            </a:endParaRPr>
          </a:p>
          <a:p>
            <a:pPr eaLnBrk="1" hangingPunct="1"/>
            <a:endParaRPr lang="nl-NL" sz="2200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8" name="Picture 4" descr="http://farm6.staticflickr.com/5220/5514079379_8014db442a_b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11" r="46319"/>
          <a:stretch/>
        </p:blipFill>
        <p:spPr bwMode="auto">
          <a:xfrm>
            <a:off x="0" y="0"/>
            <a:ext cx="2609321" cy="6862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Afbeelding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0256" y="465525"/>
            <a:ext cx="926416" cy="861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411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5" name="Tekstvak 2"/>
          <p:cNvSpPr txBox="1">
            <a:spLocks noChangeArrowheads="1"/>
          </p:cNvSpPr>
          <p:nvPr/>
        </p:nvSpPr>
        <p:spPr bwMode="auto">
          <a:xfrm>
            <a:off x="1881189" y="6286500"/>
            <a:ext cx="378618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nl-NL">
                <a:latin typeface="Corbel" pitchFamily="34" charset="0"/>
              </a:rPr>
              <a:t>Eisenhower spreekt troepen toe.</a:t>
            </a:r>
          </a:p>
        </p:txBody>
      </p:sp>
      <p:sp>
        <p:nvSpPr>
          <p:cNvPr id="5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8400256" y="6381329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2400">
                <a:solidFill>
                  <a:schemeClr val="bg1"/>
                </a:solidFill>
              </a:rPr>
              <a:t>52</a:t>
            </a:fld>
            <a:endParaRPr lang="nl-NL" sz="2400" dirty="0">
              <a:solidFill>
                <a:schemeClr val="bg1"/>
              </a:solidFill>
            </a:endParaRPr>
          </a:p>
        </p:txBody>
      </p:sp>
      <p:pic>
        <p:nvPicPr>
          <p:cNvPr id="11266" name="Picture 2" descr="http://www.dewaarheid.nu/sep01/telegraaf_bezetting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1189" y="0"/>
            <a:ext cx="8019435" cy="6873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://www.wpclipart.com/medical/symbols/medical_symbols_2/eye.png"/>
          <p:cNvPicPr>
            <a:picLocks noChangeAspect="1" noChangeArrowheads="1"/>
          </p:cNvPicPr>
          <p:nvPr/>
        </p:nvPicPr>
        <p:blipFill>
          <a:blip r:embed="rId4" cstate="print">
            <a:duotone>
              <a:prstClr val="black"/>
              <a:schemeClr val="tx2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9767444" y="5556117"/>
            <a:ext cx="899592" cy="4949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57774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5" name="Tekstvak 2"/>
          <p:cNvSpPr txBox="1">
            <a:spLocks noChangeArrowheads="1"/>
          </p:cNvSpPr>
          <p:nvPr/>
        </p:nvSpPr>
        <p:spPr bwMode="auto">
          <a:xfrm>
            <a:off x="1881189" y="6286500"/>
            <a:ext cx="378618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nl-NL">
                <a:latin typeface="Corbel" pitchFamily="34" charset="0"/>
              </a:rPr>
              <a:t>Eisenhower spreekt troepen toe.</a:t>
            </a:r>
          </a:p>
        </p:txBody>
      </p:sp>
      <p:sp>
        <p:nvSpPr>
          <p:cNvPr id="5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8400256" y="6381329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2400">
                <a:solidFill>
                  <a:schemeClr val="bg1"/>
                </a:solidFill>
              </a:rPr>
              <a:t>53</a:t>
            </a:fld>
            <a:endParaRPr lang="nl-NL" sz="2400" dirty="0">
              <a:solidFill>
                <a:schemeClr val="bg1"/>
              </a:solidFill>
            </a:endParaRPr>
          </a:p>
        </p:txBody>
      </p:sp>
      <p:pic>
        <p:nvPicPr>
          <p:cNvPr id="2" name="Afbeelding 1"/>
          <p:cNvPicPr>
            <a:picLocks noChangeAspect="1"/>
          </p:cNvPicPr>
          <p:nvPr/>
        </p:nvPicPr>
        <p:blipFill rotWithShape="1">
          <a:blip r:embed="rId3"/>
          <a:srcRect l="38077" t="18424" r="13987" b="11427"/>
          <a:stretch/>
        </p:blipFill>
        <p:spPr>
          <a:xfrm>
            <a:off x="1637731" y="23247"/>
            <a:ext cx="8307134" cy="6834753"/>
          </a:xfrm>
          <a:prstGeom prst="rect">
            <a:avLst/>
          </a:prstGeom>
        </p:spPr>
      </p:pic>
      <p:pic>
        <p:nvPicPr>
          <p:cNvPr id="9" name="Picture 2" descr="http://www.wpclipart.com/medical/symbols/medical_symbols_2/eye.png"/>
          <p:cNvPicPr>
            <a:picLocks noChangeAspect="1" noChangeArrowheads="1"/>
          </p:cNvPicPr>
          <p:nvPr/>
        </p:nvPicPr>
        <p:blipFill>
          <a:blip r:embed="rId4" cstate="print">
            <a:duotone>
              <a:prstClr val="black"/>
              <a:schemeClr val="tx2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9767444" y="5556117"/>
            <a:ext cx="899592" cy="4949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64667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5" name="Tekstvak 2"/>
          <p:cNvSpPr txBox="1">
            <a:spLocks noChangeArrowheads="1"/>
          </p:cNvSpPr>
          <p:nvPr/>
        </p:nvSpPr>
        <p:spPr bwMode="auto">
          <a:xfrm>
            <a:off x="1881189" y="6286500"/>
            <a:ext cx="378618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nl-NL">
                <a:latin typeface="Corbel" pitchFamily="34" charset="0"/>
              </a:rPr>
              <a:t>Eisenhower spreekt troepen toe.</a:t>
            </a:r>
          </a:p>
        </p:txBody>
      </p:sp>
      <p:sp>
        <p:nvSpPr>
          <p:cNvPr id="5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8400256" y="6381329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2400">
                <a:solidFill>
                  <a:schemeClr val="bg1"/>
                </a:solidFill>
              </a:rPr>
              <a:t>54</a:t>
            </a:fld>
            <a:endParaRPr lang="nl-NL" sz="2400" dirty="0">
              <a:solidFill>
                <a:schemeClr val="bg1"/>
              </a:solidFill>
            </a:endParaRPr>
          </a:p>
        </p:txBody>
      </p:sp>
      <p:sp>
        <p:nvSpPr>
          <p:cNvPr id="6" name="Tekstvak 1"/>
          <p:cNvSpPr txBox="1">
            <a:spLocks noChangeArrowheads="1"/>
          </p:cNvSpPr>
          <p:nvPr/>
        </p:nvSpPr>
        <p:spPr bwMode="auto">
          <a:xfrm>
            <a:off x="2975212" y="260648"/>
            <a:ext cx="6950595" cy="347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nl-NL" sz="2200" dirty="0">
                <a:solidFill>
                  <a:schemeClr val="bg1"/>
                </a:solidFill>
                <a:latin typeface="+mn-lt"/>
              </a:rPr>
              <a:t>Verbod politieke partijen behalve </a:t>
            </a:r>
            <a:r>
              <a:rPr lang="nl-NL" sz="2200" u="sng" dirty="0">
                <a:solidFill>
                  <a:schemeClr val="bg1"/>
                </a:solidFill>
                <a:latin typeface="+mn-lt"/>
              </a:rPr>
              <a:t>NSB</a:t>
            </a:r>
            <a:r>
              <a:rPr lang="nl-NL" sz="2200" dirty="0">
                <a:solidFill>
                  <a:schemeClr val="bg1"/>
                </a:solidFill>
                <a:latin typeface="+mn-lt"/>
              </a:rPr>
              <a:t>.</a:t>
            </a:r>
          </a:p>
          <a:p>
            <a:pPr eaLnBrk="1" hangingPunct="1"/>
            <a:endParaRPr lang="nl-NL" sz="2200" dirty="0" smtClean="0">
              <a:solidFill>
                <a:schemeClr val="bg1"/>
              </a:solidFill>
              <a:latin typeface="+mn-lt"/>
            </a:endParaRPr>
          </a:p>
          <a:p>
            <a:pPr eaLnBrk="1" hangingPunct="1"/>
            <a:endParaRPr lang="nl-NL" sz="2200" dirty="0">
              <a:solidFill>
                <a:schemeClr val="bg1"/>
              </a:solidFill>
              <a:latin typeface="+mn-lt"/>
            </a:endParaRPr>
          </a:p>
          <a:p>
            <a:pPr eaLnBrk="1" hangingPunct="1"/>
            <a:r>
              <a:rPr lang="nl-NL" sz="2200" dirty="0">
                <a:solidFill>
                  <a:schemeClr val="bg1"/>
                </a:solidFill>
                <a:latin typeface="+mn-lt"/>
              </a:rPr>
              <a:t>Nationaal Socialistische Beweging, o.l.v. Anton Mussert</a:t>
            </a:r>
          </a:p>
          <a:p>
            <a:pPr eaLnBrk="1" hangingPunct="1"/>
            <a:endParaRPr lang="nl-NL" sz="2200" dirty="0">
              <a:solidFill>
                <a:schemeClr val="bg1"/>
              </a:solidFill>
              <a:latin typeface="+mn-lt"/>
            </a:endParaRPr>
          </a:p>
          <a:p>
            <a:pPr eaLnBrk="1" hangingPunct="1"/>
            <a:endParaRPr lang="nl-NL" sz="2200" dirty="0">
              <a:solidFill>
                <a:schemeClr val="bg1"/>
              </a:solidFill>
              <a:latin typeface="+mn-lt"/>
            </a:endParaRPr>
          </a:p>
          <a:p>
            <a:pPr eaLnBrk="1" hangingPunct="1"/>
            <a:endParaRPr lang="nl-NL" sz="2200" dirty="0">
              <a:solidFill>
                <a:schemeClr val="bg1"/>
              </a:solidFill>
              <a:latin typeface="+mn-lt"/>
            </a:endParaRPr>
          </a:p>
          <a:p>
            <a:pPr eaLnBrk="1" hangingPunct="1"/>
            <a:endParaRPr lang="nl-NL" sz="2200" dirty="0">
              <a:solidFill>
                <a:schemeClr val="bg1"/>
              </a:solidFill>
              <a:latin typeface="+mn-lt"/>
            </a:endParaRPr>
          </a:p>
          <a:p>
            <a:pPr eaLnBrk="1" hangingPunct="1"/>
            <a:endParaRPr lang="nl-NL" sz="2200" dirty="0">
              <a:solidFill>
                <a:schemeClr val="bg1"/>
              </a:solidFill>
              <a:latin typeface="+mn-lt"/>
            </a:endParaRPr>
          </a:p>
          <a:p>
            <a:pPr eaLnBrk="1" hangingPunct="1"/>
            <a:endParaRPr lang="nl-NL" sz="2200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2050" name="Picture 2" descr="http://www.dedokwerker.nl/images/nsb_poste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6281" y="1830307"/>
            <a:ext cx="3200289" cy="4677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://www.entoen.nu/media/38_01_mussert_parade2441850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9887" y="1830306"/>
            <a:ext cx="3406668" cy="4677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http://farm6.staticflickr.com/5220/5514079379_8014db442a_b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11" r="46319"/>
          <a:stretch/>
        </p:blipFill>
        <p:spPr bwMode="auto">
          <a:xfrm>
            <a:off x="0" y="0"/>
            <a:ext cx="2609321" cy="6862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Afbeelding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7700" y="435341"/>
            <a:ext cx="926416" cy="861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304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5" name="Tekstvak 2"/>
          <p:cNvSpPr txBox="1">
            <a:spLocks noChangeArrowheads="1"/>
          </p:cNvSpPr>
          <p:nvPr/>
        </p:nvSpPr>
        <p:spPr bwMode="auto">
          <a:xfrm>
            <a:off x="1881189" y="6286500"/>
            <a:ext cx="378618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nl-NL">
                <a:latin typeface="Corbel" pitchFamily="34" charset="0"/>
              </a:rPr>
              <a:t>Eisenhower spreekt troepen toe.</a:t>
            </a:r>
          </a:p>
        </p:txBody>
      </p:sp>
      <p:sp>
        <p:nvSpPr>
          <p:cNvPr id="5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8400256" y="6381329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2400">
                <a:solidFill>
                  <a:schemeClr val="bg1"/>
                </a:solidFill>
              </a:rPr>
              <a:t>55</a:t>
            </a:fld>
            <a:endParaRPr lang="nl-NL" sz="2400" dirty="0">
              <a:solidFill>
                <a:schemeClr val="bg1"/>
              </a:solidFill>
            </a:endParaRPr>
          </a:p>
        </p:txBody>
      </p:sp>
      <p:sp>
        <p:nvSpPr>
          <p:cNvPr id="6" name="Tekstvak 1"/>
          <p:cNvSpPr txBox="1">
            <a:spLocks noChangeArrowheads="1"/>
          </p:cNvSpPr>
          <p:nvPr/>
        </p:nvSpPr>
        <p:spPr bwMode="auto">
          <a:xfrm>
            <a:off x="3248427" y="410774"/>
            <a:ext cx="7410474" cy="1785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nl-NL" sz="2200" dirty="0">
                <a:solidFill>
                  <a:schemeClr val="bg1"/>
                </a:solidFill>
                <a:latin typeface="+mn-lt"/>
              </a:rPr>
              <a:t>Voor veel mensen gaat het gewone leven verder.</a:t>
            </a:r>
          </a:p>
          <a:p>
            <a:pPr eaLnBrk="1" hangingPunct="1"/>
            <a:endParaRPr lang="nl-NL" sz="2200" dirty="0">
              <a:solidFill>
                <a:schemeClr val="bg1"/>
              </a:solidFill>
              <a:latin typeface="+mn-lt"/>
            </a:endParaRPr>
          </a:p>
          <a:p>
            <a:pPr eaLnBrk="1" hangingPunct="1"/>
            <a:r>
              <a:rPr lang="nl-NL" sz="2200" dirty="0">
                <a:solidFill>
                  <a:schemeClr val="bg1"/>
                </a:solidFill>
                <a:latin typeface="+mn-lt"/>
              </a:rPr>
              <a:t>Zij passen zich aan, aan de nieuwe  situatie: </a:t>
            </a:r>
            <a:r>
              <a:rPr lang="nl-NL" sz="2200" u="sng" dirty="0">
                <a:solidFill>
                  <a:schemeClr val="bg1"/>
                </a:solidFill>
                <a:latin typeface="+mn-lt"/>
              </a:rPr>
              <a:t>accommodatie</a:t>
            </a:r>
            <a:r>
              <a:rPr lang="nl-NL" sz="2200" dirty="0">
                <a:solidFill>
                  <a:schemeClr val="bg1"/>
                </a:solidFill>
                <a:latin typeface="+mn-lt"/>
              </a:rPr>
              <a:t>.</a:t>
            </a:r>
          </a:p>
          <a:p>
            <a:pPr eaLnBrk="1" hangingPunct="1"/>
            <a:endParaRPr lang="nl-NL" sz="2200" dirty="0">
              <a:solidFill>
                <a:schemeClr val="bg1"/>
              </a:solidFill>
              <a:latin typeface="+mn-lt"/>
            </a:endParaRPr>
          </a:p>
          <a:p>
            <a:pPr eaLnBrk="1" hangingPunct="1"/>
            <a:endParaRPr lang="nl-NL" sz="2200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8" name="Picture 4" descr="http://farm6.staticflickr.com/5220/5514079379_8014db442a_b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11" r="46319"/>
          <a:stretch/>
        </p:blipFill>
        <p:spPr bwMode="auto">
          <a:xfrm>
            <a:off x="0" y="0"/>
            <a:ext cx="2609321" cy="6862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2087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5" name="Tekstvak 2"/>
          <p:cNvSpPr txBox="1">
            <a:spLocks noChangeArrowheads="1"/>
          </p:cNvSpPr>
          <p:nvPr/>
        </p:nvSpPr>
        <p:spPr bwMode="auto">
          <a:xfrm>
            <a:off x="1881189" y="6286500"/>
            <a:ext cx="378618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nl-NL">
                <a:latin typeface="Corbel" pitchFamily="34" charset="0"/>
              </a:rPr>
              <a:t>Eisenhower spreekt troepen toe.</a:t>
            </a:r>
          </a:p>
        </p:txBody>
      </p:sp>
      <p:sp>
        <p:nvSpPr>
          <p:cNvPr id="5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8400256" y="6381329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2400">
                <a:solidFill>
                  <a:schemeClr val="bg1"/>
                </a:solidFill>
              </a:rPr>
              <a:t>56</a:t>
            </a:fld>
            <a:endParaRPr lang="nl-NL" sz="2400" dirty="0">
              <a:solidFill>
                <a:schemeClr val="bg1"/>
              </a:solidFill>
            </a:endParaRPr>
          </a:p>
        </p:txBody>
      </p:sp>
      <p:sp>
        <p:nvSpPr>
          <p:cNvPr id="6" name="Tekstvak 1"/>
          <p:cNvSpPr txBox="1">
            <a:spLocks noChangeArrowheads="1"/>
          </p:cNvSpPr>
          <p:nvPr/>
        </p:nvSpPr>
        <p:spPr bwMode="auto">
          <a:xfrm>
            <a:off x="2804729" y="103853"/>
            <a:ext cx="5759355" cy="550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endParaRPr lang="nl-NL" sz="2200" dirty="0">
              <a:solidFill>
                <a:schemeClr val="bg1"/>
              </a:solidFill>
              <a:latin typeface="+mn-lt"/>
            </a:endParaRPr>
          </a:p>
          <a:p>
            <a:pPr eaLnBrk="1" hangingPunct="1"/>
            <a:r>
              <a:rPr lang="nl-NL" sz="2200" u="sng" dirty="0">
                <a:solidFill>
                  <a:schemeClr val="bg1"/>
                </a:solidFill>
                <a:latin typeface="+mn-lt"/>
              </a:rPr>
              <a:t>Tweede fase (eind februari 1941 – april 1943)</a:t>
            </a:r>
          </a:p>
          <a:p>
            <a:pPr eaLnBrk="1" hangingPunct="1"/>
            <a:endParaRPr lang="nl-NL" sz="2200" dirty="0">
              <a:solidFill>
                <a:schemeClr val="bg1"/>
              </a:solidFill>
              <a:latin typeface="+mn-lt"/>
            </a:endParaRPr>
          </a:p>
          <a:p>
            <a:pPr eaLnBrk="1" hangingPunct="1"/>
            <a:r>
              <a:rPr lang="nl-NL" sz="2200" u="sng" dirty="0" smtClean="0">
                <a:solidFill>
                  <a:schemeClr val="bg1"/>
                </a:solidFill>
                <a:latin typeface="+mn-lt"/>
              </a:rPr>
              <a:t>Duitsers </a:t>
            </a:r>
            <a:r>
              <a:rPr lang="nl-NL" sz="2200" u="sng" dirty="0">
                <a:solidFill>
                  <a:schemeClr val="bg1"/>
                </a:solidFill>
                <a:latin typeface="+mn-lt"/>
              </a:rPr>
              <a:t>gingen harder optreden </a:t>
            </a:r>
          </a:p>
          <a:p>
            <a:pPr eaLnBrk="1" hangingPunct="1"/>
            <a:r>
              <a:rPr lang="nl-NL" sz="2200" dirty="0">
                <a:solidFill>
                  <a:schemeClr val="bg1"/>
                </a:solidFill>
                <a:latin typeface="+mn-lt"/>
              </a:rPr>
              <a:t>  Omdat:</a:t>
            </a:r>
          </a:p>
          <a:p>
            <a:pPr eaLnBrk="1" hangingPunct="1"/>
            <a:endParaRPr lang="nl-NL" sz="2200" dirty="0">
              <a:solidFill>
                <a:schemeClr val="bg1"/>
              </a:solidFill>
              <a:latin typeface="+mn-lt"/>
            </a:endParaRPr>
          </a:p>
          <a:p>
            <a:pPr eaLnBrk="1" hangingPunct="1"/>
            <a:r>
              <a:rPr lang="nl-NL" sz="2200" dirty="0">
                <a:solidFill>
                  <a:schemeClr val="bg1"/>
                </a:solidFill>
                <a:latin typeface="+mn-lt"/>
              </a:rPr>
              <a:t>Propaganda sloeg niet </a:t>
            </a:r>
            <a:r>
              <a:rPr lang="nl-NL" sz="2200" dirty="0" smtClean="0">
                <a:solidFill>
                  <a:schemeClr val="bg1"/>
                </a:solidFill>
                <a:latin typeface="+mn-lt"/>
              </a:rPr>
              <a:t>aan.</a:t>
            </a:r>
          </a:p>
          <a:p>
            <a:pPr eaLnBrk="1" hangingPunct="1"/>
            <a:r>
              <a:rPr lang="nl-NL" sz="2200" dirty="0" smtClean="0">
                <a:solidFill>
                  <a:schemeClr val="bg1"/>
                </a:solidFill>
                <a:latin typeface="+mn-lt"/>
              </a:rPr>
              <a:t>Nederlanders staakten massaal: </a:t>
            </a:r>
            <a:r>
              <a:rPr lang="nl-NL" sz="2200" u="sng" dirty="0" smtClean="0">
                <a:solidFill>
                  <a:schemeClr val="bg1"/>
                </a:solidFill>
                <a:latin typeface="+mn-lt"/>
              </a:rPr>
              <a:t>februari </a:t>
            </a:r>
            <a:r>
              <a:rPr lang="nl-NL" sz="2200" u="sng" dirty="0">
                <a:solidFill>
                  <a:schemeClr val="bg1"/>
                </a:solidFill>
                <a:latin typeface="+mn-lt"/>
              </a:rPr>
              <a:t>stakingen </a:t>
            </a:r>
            <a:r>
              <a:rPr lang="nl-NL" sz="2200" u="sng" dirty="0" smtClean="0">
                <a:solidFill>
                  <a:schemeClr val="bg1"/>
                </a:solidFill>
                <a:latin typeface="+mn-lt"/>
              </a:rPr>
              <a:t>1941</a:t>
            </a:r>
            <a:endParaRPr lang="nl-NL" sz="2200" dirty="0" smtClean="0">
              <a:solidFill>
                <a:schemeClr val="bg1"/>
              </a:solidFill>
              <a:latin typeface="+mn-lt"/>
            </a:endParaRPr>
          </a:p>
          <a:p>
            <a:pPr eaLnBrk="1" hangingPunct="1"/>
            <a:endParaRPr lang="nl-NL" sz="2200" dirty="0">
              <a:solidFill>
                <a:schemeClr val="bg1"/>
              </a:solidFill>
              <a:latin typeface="+mn-lt"/>
            </a:endParaRPr>
          </a:p>
          <a:p>
            <a:r>
              <a:rPr lang="nl-NL" sz="2200" u="sng" dirty="0">
                <a:solidFill>
                  <a:schemeClr val="bg1"/>
                </a:solidFill>
                <a:latin typeface="+mn-lt"/>
              </a:rPr>
              <a:t>NL moest grotere bijdrage leveren aan oorlogvoering</a:t>
            </a:r>
          </a:p>
          <a:p>
            <a:endParaRPr lang="nl-NL" sz="2200" u="sng" dirty="0">
              <a:solidFill>
                <a:schemeClr val="bg1"/>
              </a:solidFill>
              <a:latin typeface="+mn-lt"/>
            </a:endParaRPr>
          </a:p>
          <a:p>
            <a:endParaRPr lang="nl-NL" sz="2200" u="sng" dirty="0">
              <a:solidFill>
                <a:schemeClr val="bg1"/>
              </a:solidFill>
              <a:latin typeface="+mn-lt"/>
            </a:endParaRPr>
          </a:p>
          <a:p>
            <a:pPr eaLnBrk="1" hangingPunct="1"/>
            <a:endParaRPr lang="nl-NL" sz="2200" dirty="0">
              <a:solidFill>
                <a:schemeClr val="bg1"/>
              </a:solidFill>
              <a:latin typeface="+mn-lt"/>
            </a:endParaRPr>
          </a:p>
          <a:p>
            <a:pPr eaLnBrk="1" hangingPunct="1"/>
            <a:endParaRPr lang="nl-NL" sz="2200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1026" name="Picture 2" descr="http://members.home.nl/tweedewereldoorlog/nederlands/gebeurtenissennl/incident/afbeeldingenincidenten/dokwerke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2805" y="903791"/>
            <a:ext cx="3314127" cy="4418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hthoek 1"/>
          <p:cNvSpPr/>
          <p:nvPr/>
        </p:nvSpPr>
        <p:spPr>
          <a:xfrm>
            <a:off x="4381192" y="2996953"/>
            <a:ext cx="34430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nl-NL" dirty="0">
              <a:solidFill>
                <a:schemeClr val="bg1"/>
              </a:solidFill>
            </a:endParaRPr>
          </a:p>
        </p:txBody>
      </p:sp>
      <p:pic>
        <p:nvPicPr>
          <p:cNvPr id="8" name="Picture 4" descr="http://farm6.staticflickr.com/5220/5514079379_8014db442a_b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11" r="46319"/>
          <a:stretch/>
        </p:blipFill>
        <p:spPr bwMode="auto">
          <a:xfrm>
            <a:off x="0" y="0"/>
            <a:ext cx="2609321" cy="6862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Afbeelding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328" y="1311685"/>
            <a:ext cx="926416" cy="861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31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5" name="Tekstvak 2"/>
          <p:cNvSpPr txBox="1">
            <a:spLocks noChangeArrowheads="1"/>
          </p:cNvSpPr>
          <p:nvPr/>
        </p:nvSpPr>
        <p:spPr bwMode="auto">
          <a:xfrm>
            <a:off x="1881189" y="6286500"/>
            <a:ext cx="378618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nl-NL">
                <a:latin typeface="Corbel" pitchFamily="34" charset="0"/>
              </a:rPr>
              <a:t>Eisenhower spreekt troepen toe.</a:t>
            </a:r>
          </a:p>
        </p:txBody>
      </p:sp>
      <p:sp>
        <p:nvSpPr>
          <p:cNvPr id="5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8400256" y="6381329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2400">
                <a:solidFill>
                  <a:schemeClr val="bg1"/>
                </a:solidFill>
              </a:rPr>
              <a:t>57</a:t>
            </a:fld>
            <a:endParaRPr lang="nl-NL" sz="2400" dirty="0">
              <a:solidFill>
                <a:schemeClr val="bg1"/>
              </a:solidFill>
            </a:endParaRPr>
          </a:p>
        </p:txBody>
      </p:sp>
      <p:sp>
        <p:nvSpPr>
          <p:cNvPr id="6" name="Tekstvak 1"/>
          <p:cNvSpPr txBox="1">
            <a:spLocks noChangeArrowheads="1"/>
          </p:cNvSpPr>
          <p:nvPr/>
        </p:nvSpPr>
        <p:spPr bwMode="auto">
          <a:xfrm>
            <a:off x="3176789" y="533603"/>
            <a:ext cx="4981173" cy="7879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endParaRPr lang="nl-NL" sz="2200" dirty="0">
              <a:solidFill>
                <a:schemeClr val="bg1"/>
              </a:solidFill>
              <a:latin typeface="+mn-lt"/>
            </a:endParaRPr>
          </a:p>
          <a:p>
            <a:pPr eaLnBrk="1" hangingPunct="1"/>
            <a:r>
              <a:rPr lang="nl-NL" sz="2200" u="sng" dirty="0" err="1">
                <a:solidFill>
                  <a:schemeClr val="bg1"/>
                </a:solidFill>
                <a:latin typeface="+mn-lt"/>
              </a:rPr>
              <a:t>Arbeitseinsatz</a:t>
            </a:r>
            <a:r>
              <a:rPr lang="nl-NL" sz="2200" u="sng" dirty="0">
                <a:solidFill>
                  <a:schemeClr val="bg1"/>
                </a:solidFill>
                <a:latin typeface="+mn-lt"/>
              </a:rPr>
              <a:t> vanaf 1942: Nederlanders werden steeds vaker gedwongen om in Duitsland te werken.</a:t>
            </a:r>
          </a:p>
          <a:p>
            <a:pPr eaLnBrk="1" hangingPunct="1"/>
            <a:endParaRPr lang="nl-NL" sz="2200" dirty="0">
              <a:solidFill>
                <a:schemeClr val="bg1"/>
              </a:solidFill>
              <a:latin typeface="+mn-lt"/>
            </a:endParaRPr>
          </a:p>
          <a:p>
            <a:pPr eaLnBrk="1" hangingPunct="1"/>
            <a:r>
              <a:rPr lang="nl-NL" sz="2200" u="sng" dirty="0">
                <a:solidFill>
                  <a:schemeClr val="bg1"/>
                </a:solidFill>
                <a:latin typeface="+mn-lt"/>
              </a:rPr>
              <a:t>Verdere Isolatie </a:t>
            </a:r>
            <a:r>
              <a:rPr lang="nl-NL" sz="2200" u="sng" dirty="0" smtClean="0">
                <a:solidFill>
                  <a:schemeClr val="bg1"/>
                </a:solidFill>
                <a:latin typeface="+mn-lt"/>
              </a:rPr>
              <a:t>Joden</a:t>
            </a:r>
          </a:p>
          <a:p>
            <a:pPr eaLnBrk="1" hangingPunct="1"/>
            <a:endParaRPr lang="nl-NL" sz="2200" dirty="0">
              <a:solidFill>
                <a:schemeClr val="bg1"/>
              </a:solidFill>
              <a:latin typeface="+mn-lt"/>
            </a:endParaRPr>
          </a:p>
          <a:p>
            <a:pPr marL="342900" indent="-342900">
              <a:buFont typeface="+mj-lt"/>
              <a:buAutoNum type="arabicPeriod"/>
            </a:pPr>
            <a:r>
              <a:rPr lang="nl-NL" sz="2200" dirty="0">
                <a:solidFill>
                  <a:schemeClr val="bg1"/>
                </a:solidFill>
                <a:latin typeface="+mn-lt"/>
              </a:rPr>
              <a:t>Minder rechten</a:t>
            </a:r>
          </a:p>
          <a:p>
            <a:pPr marL="342900" indent="-342900">
              <a:buFont typeface="+mj-lt"/>
              <a:buAutoNum type="arabicPeriod"/>
            </a:pPr>
            <a:r>
              <a:rPr lang="nl-NL" sz="2200" dirty="0">
                <a:solidFill>
                  <a:schemeClr val="bg1"/>
                </a:solidFill>
                <a:latin typeface="+mn-lt"/>
              </a:rPr>
              <a:t>Persoonsbewijs:   J</a:t>
            </a:r>
          </a:p>
          <a:p>
            <a:pPr marL="342900" indent="-342900">
              <a:buFont typeface="+mj-lt"/>
              <a:buAutoNum type="arabicPeriod"/>
            </a:pPr>
            <a:r>
              <a:rPr lang="nl-NL" sz="2200" dirty="0">
                <a:solidFill>
                  <a:schemeClr val="bg1"/>
                </a:solidFill>
                <a:latin typeface="+mn-lt"/>
              </a:rPr>
              <a:t>Jodenster (vanaf mei 1942) </a:t>
            </a:r>
            <a:endParaRPr lang="nl-NL" sz="2200" dirty="0" smtClean="0">
              <a:solidFill>
                <a:schemeClr val="bg1"/>
              </a:solidFill>
              <a:latin typeface="+mn-lt"/>
            </a:endParaRPr>
          </a:p>
          <a:p>
            <a:pPr marL="342900" indent="-342900">
              <a:buFont typeface="+mj-lt"/>
              <a:buAutoNum type="arabicPeriod"/>
            </a:pPr>
            <a:endParaRPr lang="nl-NL" sz="2200" dirty="0">
              <a:solidFill>
                <a:schemeClr val="bg1"/>
              </a:solidFill>
              <a:latin typeface="+mn-lt"/>
            </a:endParaRPr>
          </a:p>
          <a:p>
            <a:r>
              <a:rPr lang="nl-NL" sz="2200" u="sng" dirty="0">
                <a:solidFill>
                  <a:schemeClr val="bg1"/>
                </a:solidFill>
                <a:latin typeface="+mn-lt"/>
              </a:rPr>
              <a:t>Anti-Duitse stemming groeit</a:t>
            </a:r>
            <a:r>
              <a:rPr lang="nl-NL" sz="2200" dirty="0">
                <a:solidFill>
                  <a:schemeClr val="bg1"/>
                </a:solidFill>
                <a:latin typeface="+mn-lt"/>
              </a:rPr>
              <a:t>, verzet neemt toe, voornamelijk in kleine groepen.</a:t>
            </a:r>
          </a:p>
          <a:p>
            <a:endParaRPr lang="nl-NL" sz="2200" dirty="0">
              <a:solidFill>
                <a:schemeClr val="bg1"/>
              </a:solidFill>
              <a:latin typeface="+mn-lt"/>
            </a:endParaRPr>
          </a:p>
          <a:p>
            <a:endParaRPr lang="nl-NL" sz="2200" dirty="0">
              <a:solidFill>
                <a:schemeClr val="bg1"/>
              </a:solidFill>
              <a:latin typeface="+mn-lt"/>
            </a:endParaRPr>
          </a:p>
          <a:p>
            <a:pPr eaLnBrk="1" hangingPunct="1"/>
            <a:endParaRPr lang="nl-NL" sz="2200" dirty="0">
              <a:solidFill>
                <a:schemeClr val="bg1"/>
              </a:solidFill>
              <a:latin typeface="+mn-lt"/>
            </a:endParaRPr>
          </a:p>
          <a:p>
            <a:pPr eaLnBrk="1" hangingPunct="1"/>
            <a:endParaRPr lang="nl-NL" sz="2200" dirty="0">
              <a:solidFill>
                <a:schemeClr val="bg1"/>
              </a:solidFill>
              <a:latin typeface="+mn-lt"/>
            </a:endParaRPr>
          </a:p>
          <a:p>
            <a:pPr eaLnBrk="1" hangingPunct="1"/>
            <a:r>
              <a:rPr lang="nl-NL" sz="2200" dirty="0">
                <a:solidFill>
                  <a:schemeClr val="bg1"/>
                </a:solidFill>
                <a:latin typeface="+mn-lt"/>
              </a:rPr>
              <a:t> </a:t>
            </a:r>
          </a:p>
          <a:p>
            <a:pPr eaLnBrk="1" hangingPunct="1"/>
            <a:endParaRPr lang="nl-NL" sz="2200" dirty="0">
              <a:solidFill>
                <a:schemeClr val="bg1"/>
              </a:solidFill>
              <a:latin typeface="+mn-lt"/>
            </a:endParaRPr>
          </a:p>
          <a:p>
            <a:pPr eaLnBrk="1" hangingPunct="1"/>
            <a:endParaRPr lang="nl-NL" sz="2200" dirty="0">
              <a:solidFill>
                <a:schemeClr val="bg1"/>
              </a:solidFill>
              <a:latin typeface="+mn-lt"/>
            </a:endParaRPr>
          </a:p>
          <a:p>
            <a:pPr eaLnBrk="1" hangingPunct="1"/>
            <a:endParaRPr lang="nl-NL" sz="2200" dirty="0">
              <a:solidFill>
                <a:schemeClr val="bg1"/>
              </a:solidFill>
              <a:latin typeface="+mn-lt"/>
            </a:endParaRPr>
          </a:p>
          <a:p>
            <a:pPr eaLnBrk="1" hangingPunct="1"/>
            <a:endParaRPr lang="nl-NL" sz="2200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1026" name="Picture 2" descr="http://www.oorlogsslachtoffersculemborg.nl/images/Arbeitseinsatz/poster%20arbeidsinze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7962" y="697376"/>
            <a:ext cx="3538169" cy="4811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http://farm6.staticflickr.com/5220/5514079379_8014db442a_b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11" r="46319"/>
          <a:stretch/>
        </p:blipFill>
        <p:spPr bwMode="auto">
          <a:xfrm>
            <a:off x="0" y="0"/>
            <a:ext cx="2609321" cy="6862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5834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5" name="Tekstvak 2"/>
          <p:cNvSpPr txBox="1">
            <a:spLocks noChangeArrowheads="1"/>
          </p:cNvSpPr>
          <p:nvPr/>
        </p:nvSpPr>
        <p:spPr bwMode="auto">
          <a:xfrm>
            <a:off x="1881189" y="6286500"/>
            <a:ext cx="378618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nl-NL">
                <a:latin typeface="Corbel" pitchFamily="34" charset="0"/>
              </a:rPr>
              <a:t>Eisenhower spreekt troepen toe.</a:t>
            </a:r>
          </a:p>
        </p:txBody>
      </p:sp>
      <p:sp>
        <p:nvSpPr>
          <p:cNvPr id="5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8400256" y="6381329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2400">
                <a:solidFill>
                  <a:schemeClr val="bg1"/>
                </a:solidFill>
              </a:rPr>
              <a:t>58</a:t>
            </a:fld>
            <a:endParaRPr lang="nl-NL" sz="2400" dirty="0">
              <a:solidFill>
                <a:schemeClr val="bg1"/>
              </a:solidFill>
            </a:endParaRPr>
          </a:p>
        </p:txBody>
      </p:sp>
      <p:pic>
        <p:nvPicPr>
          <p:cNvPr id="9" name="Picture 4" descr="http://farm6.staticflickr.com/5220/5514079379_8014db442a_b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11" r="46319"/>
          <a:stretch/>
        </p:blipFill>
        <p:spPr bwMode="auto">
          <a:xfrm>
            <a:off x="0" y="0"/>
            <a:ext cx="2609321" cy="6862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://www.wpclipart.com/medical/symbols/medical_symbols_2/eye.png"/>
          <p:cNvPicPr>
            <a:picLocks noChangeAspect="1" noChangeArrowheads="1"/>
          </p:cNvPicPr>
          <p:nvPr/>
        </p:nvPicPr>
        <p:blipFill>
          <a:blip r:embed="rId4" cstate="print">
            <a:duotone>
              <a:prstClr val="black"/>
              <a:schemeClr val="tx2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9767444" y="5556117"/>
            <a:ext cx="899592" cy="4949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26" name="Picture 2" descr="http://www.verzetsmuseum.org/uploads/archive/achter_de_iconen/jodenvervolging/vals_en_j_paspoort2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7389" y="375694"/>
            <a:ext cx="7362126" cy="4974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4832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5" name="Tekstvak 2"/>
          <p:cNvSpPr txBox="1">
            <a:spLocks noChangeArrowheads="1"/>
          </p:cNvSpPr>
          <p:nvPr/>
        </p:nvSpPr>
        <p:spPr bwMode="auto">
          <a:xfrm>
            <a:off x="1881189" y="6286500"/>
            <a:ext cx="378618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nl-NL">
                <a:latin typeface="Corbel" pitchFamily="34" charset="0"/>
              </a:rPr>
              <a:t>Eisenhower spreekt troepen toe.</a:t>
            </a:r>
          </a:p>
        </p:txBody>
      </p:sp>
      <p:sp>
        <p:nvSpPr>
          <p:cNvPr id="5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8400256" y="6381329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2400">
                <a:solidFill>
                  <a:schemeClr val="bg1"/>
                </a:solidFill>
              </a:rPr>
              <a:t>59</a:t>
            </a:fld>
            <a:endParaRPr lang="nl-NL" sz="2400" dirty="0">
              <a:solidFill>
                <a:schemeClr val="bg1"/>
              </a:solidFill>
            </a:endParaRPr>
          </a:p>
        </p:txBody>
      </p:sp>
      <p:sp>
        <p:nvSpPr>
          <p:cNvPr id="6" name="Tekstvak 1"/>
          <p:cNvSpPr txBox="1">
            <a:spLocks noChangeArrowheads="1"/>
          </p:cNvSpPr>
          <p:nvPr/>
        </p:nvSpPr>
        <p:spPr bwMode="auto">
          <a:xfrm>
            <a:off x="4381191" y="260649"/>
            <a:ext cx="5544616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endParaRPr lang="nl-NL" dirty="0">
              <a:solidFill>
                <a:schemeClr val="bg1"/>
              </a:solidFill>
              <a:latin typeface="+mj-lt"/>
            </a:endParaRPr>
          </a:p>
          <a:p>
            <a:pPr eaLnBrk="1" hangingPunct="1"/>
            <a:endParaRPr lang="nl-NL" dirty="0">
              <a:solidFill>
                <a:schemeClr val="bg1"/>
              </a:solidFill>
            </a:endParaRPr>
          </a:p>
          <a:p>
            <a:pPr eaLnBrk="1" hangingPunct="1"/>
            <a:endParaRPr lang="nl-NL" dirty="0">
              <a:solidFill>
                <a:schemeClr val="bg1"/>
              </a:solidFill>
              <a:latin typeface="+mj-lt"/>
            </a:endParaRPr>
          </a:p>
          <a:p>
            <a:pPr eaLnBrk="1" hangingPunct="1"/>
            <a:endParaRPr lang="nl-NL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Rechthoek 1"/>
          <p:cNvSpPr/>
          <p:nvPr/>
        </p:nvSpPr>
        <p:spPr>
          <a:xfrm>
            <a:off x="3125598" y="315908"/>
            <a:ext cx="5873793" cy="65248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2200" u="sng" dirty="0">
                <a:solidFill>
                  <a:schemeClr val="bg1"/>
                </a:solidFill>
              </a:rPr>
              <a:t>Fase drie ( april 1943 – september 1944)</a:t>
            </a:r>
          </a:p>
          <a:p>
            <a:pPr marL="285750" indent="-285750">
              <a:buFont typeface="Arial" pitchFamily="34" charset="0"/>
              <a:buChar char="•"/>
            </a:pPr>
            <a:endParaRPr lang="nl-NL" sz="2200" dirty="0">
              <a:solidFill>
                <a:schemeClr val="bg1"/>
              </a:solidFill>
            </a:endParaRPr>
          </a:p>
          <a:p>
            <a:r>
              <a:rPr lang="nl-NL" sz="2200" u="sng" dirty="0">
                <a:solidFill>
                  <a:schemeClr val="bg1"/>
                </a:solidFill>
              </a:rPr>
              <a:t>Levering arbeiders &amp; producten wordt belangrijker dan </a:t>
            </a:r>
            <a:r>
              <a:rPr lang="nl-NL" sz="2200" u="sng" dirty="0" err="1">
                <a:solidFill>
                  <a:schemeClr val="bg1"/>
                </a:solidFill>
              </a:rPr>
              <a:t>nazificatie</a:t>
            </a:r>
            <a:endParaRPr lang="nl-NL" sz="2200" u="sng" dirty="0">
              <a:solidFill>
                <a:schemeClr val="bg1"/>
              </a:solidFill>
            </a:endParaRPr>
          </a:p>
          <a:p>
            <a:endParaRPr lang="nl-NL" sz="2200" u="sng" dirty="0">
              <a:solidFill>
                <a:schemeClr val="bg1"/>
              </a:solidFill>
            </a:endParaRPr>
          </a:p>
          <a:p>
            <a:r>
              <a:rPr lang="nl-NL" sz="2200" u="sng" dirty="0">
                <a:solidFill>
                  <a:schemeClr val="bg1"/>
                </a:solidFill>
              </a:rPr>
              <a:t>Deportatie van de </a:t>
            </a:r>
            <a:r>
              <a:rPr lang="nl-NL" sz="2200" u="sng" dirty="0" smtClean="0">
                <a:solidFill>
                  <a:schemeClr val="bg1"/>
                </a:solidFill>
              </a:rPr>
              <a:t>Joden begint </a:t>
            </a:r>
          </a:p>
          <a:p>
            <a:endParaRPr lang="nl-NL" sz="2200" u="sng" dirty="0">
              <a:solidFill>
                <a:schemeClr val="bg1"/>
              </a:solidFill>
            </a:endParaRPr>
          </a:p>
          <a:p>
            <a:r>
              <a:rPr lang="nl-NL" sz="2200" u="sng" dirty="0" smtClean="0">
                <a:solidFill>
                  <a:schemeClr val="bg1"/>
                </a:solidFill>
              </a:rPr>
              <a:t>April-mei staking</a:t>
            </a:r>
            <a:r>
              <a:rPr lang="nl-NL" sz="2200" dirty="0" smtClean="0">
                <a:solidFill>
                  <a:schemeClr val="bg1"/>
                </a:solidFill>
              </a:rPr>
              <a:t>: staking tegen krijgsgevangenschap </a:t>
            </a:r>
            <a:r>
              <a:rPr lang="nl-NL" sz="2200" dirty="0" err="1" smtClean="0">
                <a:solidFill>
                  <a:schemeClr val="bg1"/>
                </a:solidFill>
              </a:rPr>
              <a:t>NL’se</a:t>
            </a:r>
            <a:r>
              <a:rPr lang="nl-NL" sz="2200" dirty="0" smtClean="0">
                <a:solidFill>
                  <a:schemeClr val="bg1"/>
                </a:solidFill>
              </a:rPr>
              <a:t> soldaten.</a:t>
            </a:r>
            <a:endParaRPr lang="nl-NL" sz="2200" u="sng" dirty="0">
              <a:solidFill>
                <a:schemeClr val="bg1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nl-NL" sz="2200" dirty="0">
              <a:solidFill>
                <a:schemeClr val="bg1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nl-NL" sz="2200" dirty="0">
              <a:solidFill>
                <a:schemeClr val="bg1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nl-NL" sz="2200" dirty="0">
              <a:solidFill>
                <a:schemeClr val="bg1"/>
              </a:solidFill>
            </a:endParaRPr>
          </a:p>
          <a:p>
            <a:r>
              <a:rPr lang="nl-NL" sz="2200" u="sng" dirty="0">
                <a:solidFill>
                  <a:schemeClr val="bg1"/>
                </a:solidFill>
              </a:rPr>
              <a:t>Verhoudingen Nederlanders – Duitsers steeds slechter</a:t>
            </a:r>
          </a:p>
          <a:p>
            <a:endParaRPr lang="nl-NL" sz="2200" dirty="0">
              <a:solidFill>
                <a:schemeClr val="bg1"/>
              </a:solidFill>
            </a:endParaRPr>
          </a:p>
          <a:p>
            <a:r>
              <a:rPr lang="nl-NL" sz="2200" u="sng" dirty="0">
                <a:solidFill>
                  <a:schemeClr val="bg1"/>
                </a:solidFill>
              </a:rPr>
              <a:t>Meer tegenwerking</a:t>
            </a:r>
            <a:r>
              <a:rPr lang="nl-NL" sz="2200" u="sng" dirty="0" smtClean="0">
                <a:solidFill>
                  <a:schemeClr val="bg1"/>
                </a:solidFill>
              </a:rPr>
              <a:t>:</a:t>
            </a:r>
            <a:endParaRPr lang="nl-NL" sz="2200" dirty="0">
              <a:solidFill>
                <a:schemeClr val="bg1"/>
              </a:solidFill>
            </a:endParaRPr>
          </a:p>
          <a:p>
            <a:r>
              <a:rPr lang="nl-NL" sz="2200" dirty="0">
                <a:solidFill>
                  <a:schemeClr val="bg1"/>
                </a:solidFill>
              </a:rPr>
              <a:t>Meer mensen doken onder</a:t>
            </a:r>
          </a:p>
          <a:p>
            <a:r>
              <a:rPr lang="nl-NL" sz="2200" dirty="0">
                <a:solidFill>
                  <a:schemeClr val="bg1"/>
                </a:solidFill>
              </a:rPr>
              <a:t>Meer illegale organisaties</a:t>
            </a:r>
          </a:p>
          <a:p>
            <a:pPr marL="285750" indent="-285750">
              <a:buFont typeface="Arial" pitchFamily="34" charset="0"/>
              <a:buChar char="•"/>
            </a:pPr>
            <a:endParaRPr lang="nl-NL" sz="2200" dirty="0">
              <a:solidFill>
                <a:schemeClr val="bg1"/>
              </a:solidFill>
            </a:endParaRPr>
          </a:p>
        </p:txBody>
      </p:sp>
      <p:pic>
        <p:nvPicPr>
          <p:cNvPr id="8" name="Picture 4" descr="http://farm6.staticflickr.com/5220/5514079379_8014db442a_b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11" r="46319"/>
          <a:stretch/>
        </p:blipFill>
        <p:spPr bwMode="auto">
          <a:xfrm>
            <a:off x="0" y="0"/>
            <a:ext cx="2609321" cy="6862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Afbeelding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8543" y="260649"/>
            <a:ext cx="926416" cy="861392"/>
          </a:xfrm>
          <a:prstGeom prst="rect">
            <a:avLst/>
          </a:prstGeom>
        </p:spPr>
      </p:pic>
      <p:pic>
        <p:nvPicPr>
          <p:cNvPr id="2050" name="Picture 2" descr="http://4en5mei.enschede.nl/images/April_mei_staking.tif/view.full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9241" y="1177300"/>
            <a:ext cx="5143500" cy="4695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hthoek 2"/>
          <p:cNvSpPr/>
          <p:nvPr/>
        </p:nvSpPr>
        <p:spPr>
          <a:xfrm>
            <a:off x="8802806" y="4326340"/>
            <a:ext cx="1731050" cy="21367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85590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4330074" y="260649"/>
            <a:ext cx="43803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NL" dirty="0">
              <a:solidFill>
                <a:schemeClr val="bg1"/>
              </a:solidFill>
            </a:endParaRPr>
          </a:p>
          <a:p>
            <a:endParaRPr lang="nl-NL" dirty="0">
              <a:solidFill>
                <a:schemeClr val="bg1"/>
              </a:solidFill>
            </a:endParaRPr>
          </a:p>
          <a:p>
            <a:endParaRPr lang="nl-NL" dirty="0">
              <a:solidFill>
                <a:schemeClr val="bg1"/>
              </a:solidFill>
            </a:endParaRPr>
          </a:p>
          <a:p>
            <a:endParaRPr lang="nl-NL" dirty="0">
              <a:solidFill>
                <a:schemeClr val="bg1"/>
              </a:solidFill>
            </a:endParaRPr>
          </a:p>
          <a:p>
            <a:r>
              <a:rPr lang="nl-NL" dirty="0">
                <a:solidFill>
                  <a:schemeClr val="bg1"/>
                </a:solidFill>
              </a:rPr>
              <a:t>	</a:t>
            </a:r>
          </a:p>
          <a:p>
            <a:r>
              <a:rPr lang="nl-NL" dirty="0">
                <a:solidFill>
                  <a:schemeClr val="bg1"/>
                </a:solidFill>
              </a:rPr>
              <a:t>			</a:t>
            </a:r>
          </a:p>
          <a:p>
            <a:endParaRPr lang="nl-NL" dirty="0">
              <a:solidFill>
                <a:schemeClr val="bg1"/>
              </a:solidFill>
            </a:endParaRPr>
          </a:p>
          <a:p>
            <a:endParaRPr lang="nl-NL" dirty="0">
              <a:solidFill>
                <a:schemeClr val="bg1"/>
              </a:solidFill>
            </a:endParaRPr>
          </a:p>
          <a:p>
            <a:endParaRPr lang="nl-NL" dirty="0">
              <a:solidFill>
                <a:schemeClr val="bg1"/>
              </a:solidFill>
            </a:endParaRPr>
          </a:p>
        </p:txBody>
      </p:sp>
      <p:pic>
        <p:nvPicPr>
          <p:cNvPr id="1026" name="Picture 2" descr="http://www.hitlerpages.com/wpimages/wpc15a900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7113" y="2755248"/>
            <a:ext cx="2958334" cy="2945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hthoek 5"/>
          <p:cNvSpPr/>
          <p:nvPr/>
        </p:nvSpPr>
        <p:spPr>
          <a:xfrm>
            <a:off x="3697686" y="541883"/>
            <a:ext cx="6082005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nl-NL" sz="2000" dirty="0">
                <a:solidFill>
                  <a:schemeClr val="bg1"/>
                </a:solidFill>
              </a:rPr>
              <a:t>1936: Verdrag met Mussolini</a:t>
            </a: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nl-NL" sz="2000" dirty="0">
                <a:solidFill>
                  <a:schemeClr val="bg1"/>
                </a:solidFill>
              </a:rPr>
              <a:t>1939: </a:t>
            </a:r>
            <a:r>
              <a:rPr lang="nl-NL" sz="2000" u="sng" dirty="0">
                <a:solidFill>
                  <a:schemeClr val="bg1"/>
                </a:solidFill>
              </a:rPr>
              <a:t>Staalpact</a:t>
            </a:r>
            <a:r>
              <a:rPr lang="nl-NL" sz="2000" dirty="0">
                <a:solidFill>
                  <a:schemeClr val="bg1"/>
                </a:solidFill>
              </a:rPr>
              <a:t>, Hitler en Mussolini werken op zowel militair als economisch gebied samen</a:t>
            </a:r>
            <a:endParaRPr lang="nl-NL" sz="2000" dirty="0"/>
          </a:p>
        </p:txBody>
      </p:sp>
      <p:sp>
        <p:nvSpPr>
          <p:cNvPr id="9" name="Tekstvak 8"/>
          <p:cNvSpPr txBox="1"/>
          <p:nvPr/>
        </p:nvSpPr>
        <p:spPr>
          <a:xfrm>
            <a:off x="5602868" y="5880607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Mussolini en Hitler in Rome</a:t>
            </a:r>
          </a:p>
        </p:txBody>
      </p:sp>
      <p:pic>
        <p:nvPicPr>
          <p:cNvPr id="3" name="Picture 2" descr="http://e8.img.v4.skyrock.net/2008/18252008/pics/62434591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2486" y="2755248"/>
            <a:ext cx="2437738" cy="2970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2400">
                <a:solidFill>
                  <a:schemeClr val="bg1"/>
                </a:solidFill>
              </a:rPr>
              <a:t>6</a:t>
            </a:fld>
            <a:endParaRPr lang="nl-NL" sz="2400" dirty="0">
              <a:solidFill>
                <a:schemeClr val="bg1"/>
              </a:solidFill>
            </a:endParaRPr>
          </a:p>
        </p:txBody>
      </p:sp>
      <p:pic>
        <p:nvPicPr>
          <p:cNvPr id="11" name="Picture 4" descr="http://farm6.staticflickr.com/5220/5514079379_8014db442a_b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11" r="46319"/>
          <a:stretch/>
        </p:blipFill>
        <p:spPr bwMode="auto">
          <a:xfrm>
            <a:off x="0" y="0"/>
            <a:ext cx="2609321" cy="6862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Afbeelding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6364" y="2324552"/>
            <a:ext cx="926416" cy="861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237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5" name="Tekstvak 2"/>
          <p:cNvSpPr txBox="1">
            <a:spLocks noChangeArrowheads="1"/>
          </p:cNvSpPr>
          <p:nvPr/>
        </p:nvSpPr>
        <p:spPr bwMode="auto">
          <a:xfrm>
            <a:off x="1881189" y="6286500"/>
            <a:ext cx="378618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nl-NL">
                <a:latin typeface="Corbel" pitchFamily="34" charset="0"/>
              </a:rPr>
              <a:t>Eisenhower spreekt troepen toe.</a:t>
            </a:r>
          </a:p>
        </p:txBody>
      </p:sp>
      <p:sp>
        <p:nvSpPr>
          <p:cNvPr id="5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8400256" y="6381329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2400">
                <a:solidFill>
                  <a:schemeClr val="bg1"/>
                </a:solidFill>
              </a:rPr>
              <a:t>60</a:t>
            </a:fld>
            <a:endParaRPr lang="nl-NL" sz="2400" dirty="0">
              <a:solidFill>
                <a:schemeClr val="bg1"/>
              </a:solidFill>
            </a:endParaRPr>
          </a:p>
        </p:txBody>
      </p:sp>
      <p:sp>
        <p:nvSpPr>
          <p:cNvPr id="6" name="Tekstvak 1"/>
          <p:cNvSpPr txBox="1">
            <a:spLocks noChangeArrowheads="1"/>
          </p:cNvSpPr>
          <p:nvPr/>
        </p:nvSpPr>
        <p:spPr bwMode="auto">
          <a:xfrm>
            <a:off x="3221132" y="946341"/>
            <a:ext cx="5544616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nl-NL" sz="2200" dirty="0" smtClean="0">
                <a:solidFill>
                  <a:schemeClr val="bg1"/>
                </a:solidFill>
                <a:latin typeface="+mn-lt"/>
              </a:rPr>
              <a:t>Even 7 regels overlaten voor Fase vier…</a:t>
            </a:r>
            <a:endParaRPr lang="nl-NL" sz="2200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8" name="Picture 4" descr="http://farm6.staticflickr.com/5220/5514079379_8014db442a_b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11" r="46319"/>
          <a:stretch/>
        </p:blipFill>
        <p:spPr bwMode="auto">
          <a:xfrm>
            <a:off x="0" y="0"/>
            <a:ext cx="2609321" cy="6862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1047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mtClean="0"/>
              <a:t>61</a:t>
            </a:fld>
            <a:endParaRPr lang="nl-NL"/>
          </a:p>
        </p:txBody>
      </p:sp>
      <p:pic>
        <p:nvPicPr>
          <p:cNvPr id="5122" name="Picture 2" descr="File:Teheran conference-1943.jpg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591425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hthoek 5"/>
          <p:cNvSpPr/>
          <p:nvPr/>
        </p:nvSpPr>
        <p:spPr>
          <a:xfrm>
            <a:off x="7591425" y="425241"/>
            <a:ext cx="4353283" cy="5170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 err="1" smtClean="0">
                <a:solidFill>
                  <a:schemeClr val="bg1"/>
                </a:solidFill>
                <a:latin typeface="Calibri" pitchFamily="34" charset="0"/>
              </a:rPr>
              <a:t>Terug</a:t>
            </a:r>
            <a:r>
              <a:rPr lang="en-US" sz="2200" dirty="0" smtClean="0">
                <a:solidFill>
                  <a:schemeClr val="bg1"/>
                </a:solidFill>
                <a:latin typeface="Calibri" pitchFamily="34" charset="0"/>
              </a:rPr>
              <a:t> </a:t>
            </a:r>
            <a:r>
              <a:rPr lang="en-US" sz="2200" dirty="0" err="1" smtClean="0">
                <a:solidFill>
                  <a:schemeClr val="bg1"/>
                </a:solidFill>
                <a:latin typeface="Calibri" pitchFamily="34" charset="0"/>
              </a:rPr>
              <a:t>naar</a:t>
            </a:r>
            <a:r>
              <a:rPr lang="en-US" sz="2200" dirty="0" smtClean="0">
                <a:solidFill>
                  <a:schemeClr val="bg1"/>
                </a:solidFill>
                <a:latin typeface="Calibri" pitchFamily="34" charset="0"/>
              </a:rPr>
              <a:t> </a:t>
            </a:r>
            <a:r>
              <a:rPr lang="en-US" sz="2200" dirty="0" err="1" smtClean="0">
                <a:solidFill>
                  <a:schemeClr val="bg1"/>
                </a:solidFill>
                <a:latin typeface="Calibri" pitchFamily="34" charset="0"/>
              </a:rPr>
              <a:t>buiten</a:t>
            </a:r>
            <a:r>
              <a:rPr lang="en-US" sz="2200" dirty="0" smtClean="0">
                <a:solidFill>
                  <a:schemeClr val="bg1"/>
                </a:solidFill>
                <a:latin typeface="Calibri" pitchFamily="34" charset="0"/>
              </a:rPr>
              <a:t> Nederland:</a:t>
            </a:r>
          </a:p>
          <a:p>
            <a:endParaRPr lang="en-US" sz="2200" dirty="0" smtClean="0">
              <a:solidFill>
                <a:schemeClr val="bg1"/>
              </a:solidFill>
              <a:latin typeface="Calibri" pitchFamily="34" charset="0"/>
            </a:endParaRPr>
          </a:p>
          <a:p>
            <a:r>
              <a:rPr lang="en-US" sz="2200" dirty="0" smtClean="0">
                <a:solidFill>
                  <a:schemeClr val="bg1"/>
                </a:solidFill>
                <a:latin typeface="Calibri" pitchFamily="34" charset="0"/>
              </a:rPr>
              <a:t>‘</a:t>
            </a:r>
            <a:r>
              <a:rPr lang="en-US" sz="2200" u="sng" dirty="0" smtClean="0">
                <a:solidFill>
                  <a:schemeClr val="bg1"/>
                </a:solidFill>
                <a:latin typeface="Calibri" pitchFamily="34" charset="0"/>
              </a:rPr>
              <a:t>De Grote </a:t>
            </a:r>
            <a:r>
              <a:rPr lang="en-US" sz="2200" u="sng" dirty="0" err="1" smtClean="0">
                <a:solidFill>
                  <a:schemeClr val="bg1"/>
                </a:solidFill>
                <a:latin typeface="Calibri" pitchFamily="34" charset="0"/>
              </a:rPr>
              <a:t>Drie</a:t>
            </a:r>
            <a:r>
              <a:rPr lang="en-US" sz="2200" dirty="0" smtClean="0">
                <a:solidFill>
                  <a:schemeClr val="bg1"/>
                </a:solidFill>
                <a:latin typeface="Calibri" pitchFamily="34" charset="0"/>
              </a:rPr>
              <a:t> </a:t>
            </a:r>
            <a:r>
              <a:rPr lang="en-US" sz="2200" dirty="0" err="1" smtClean="0">
                <a:solidFill>
                  <a:schemeClr val="bg1"/>
                </a:solidFill>
                <a:latin typeface="Calibri" pitchFamily="34" charset="0"/>
              </a:rPr>
              <a:t>overleggen</a:t>
            </a:r>
            <a:r>
              <a:rPr lang="en-US" sz="2200" dirty="0" smtClean="0">
                <a:solidFill>
                  <a:schemeClr val="bg1"/>
                </a:solidFill>
                <a:latin typeface="Calibri" pitchFamily="34" charset="0"/>
              </a:rPr>
              <a:t> </a:t>
            </a:r>
            <a:r>
              <a:rPr lang="en-US" sz="2200" dirty="0" err="1" smtClean="0">
                <a:solidFill>
                  <a:schemeClr val="bg1"/>
                </a:solidFill>
                <a:latin typeface="Calibri" pitchFamily="34" charset="0"/>
              </a:rPr>
              <a:t>samen</a:t>
            </a:r>
            <a:r>
              <a:rPr lang="en-US" sz="2200" dirty="0" smtClean="0">
                <a:solidFill>
                  <a:schemeClr val="bg1"/>
                </a:solidFill>
                <a:latin typeface="Calibri" pitchFamily="34" charset="0"/>
              </a:rPr>
              <a:t> hoe </a:t>
            </a:r>
            <a:r>
              <a:rPr lang="en-US" sz="2200" dirty="0" err="1" smtClean="0">
                <a:solidFill>
                  <a:schemeClr val="bg1"/>
                </a:solidFill>
                <a:latin typeface="Calibri" pitchFamily="34" charset="0"/>
              </a:rPr>
              <a:t>ze</a:t>
            </a:r>
            <a:r>
              <a:rPr lang="en-US" sz="2200" dirty="0" smtClean="0">
                <a:solidFill>
                  <a:schemeClr val="bg1"/>
                </a:solidFill>
                <a:latin typeface="Calibri" pitchFamily="34" charset="0"/>
              </a:rPr>
              <a:t> de </a:t>
            </a:r>
            <a:r>
              <a:rPr lang="en-US" sz="2200" dirty="0" err="1" smtClean="0">
                <a:solidFill>
                  <a:schemeClr val="bg1"/>
                </a:solidFill>
                <a:latin typeface="Calibri" pitchFamily="34" charset="0"/>
              </a:rPr>
              <a:t>oorlog</a:t>
            </a:r>
            <a:r>
              <a:rPr lang="en-US" sz="2200" dirty="0" smtClean="0">
                <a:solidFill>
                  <a:schemeClr val="bg1"/>
                </a:solidFill>
                <a:latin typeface="Calibri" pitchFamily="34" charset="0"/>
              </a:rPr>
              <a:t> </a:t>
            </a:r>
            <a:r>
              <a:rPr lang="en-US" sz="2200" dirty="0" err="1" smtClean="0">
                <a:solidFill>
                  <a:schemeClr val="bg1"/>
                </a:solidFill>
                <a:latin typeface="Calibri" pitchFamily="34" charset="0"/>
              </a:rPr>
              <a:t>gaan</a:t>
            </a:r>
            <a:r>
              <a:rPr lang="en-US" sz="2200" dirty="0" smtClean="0">
                <a:solidFill>
                  <a:schemeClr val="bg1"/>
                </a:solidFill>
                <a:latin typeface="Calibri" pitchFamily="34" charset="0"/>
              </a:rPr>
              <a:t> </a:t>
            </a:r>
            <a:r>
              <a:rPr lang="en-US" sz="2200" dirty="0" err="1" smtClean="0">
                <a:solidFill>
                  <a:schemeClr val="bg1"/>
                </a:solidFill>
                <a:latin typeface="Calibri" pitchFamily="34" charset="0"/>
              </a:rPr>
              <a:t>winnen</a:t>
            </a:r>
            <a:r>
              <a:rPr lang="en-US" sz="2200" dirty="0" smtClean="0">
                <a:solidFill>
                  <a:schemeClr val="bg1"/>
                </a:solidFill>
                <a:latin typeface="Calibri" pitchFamily="34" charset="0"/>
              </a:rPr>
              <a:t>.</a:t>
            </a:r>
          </a:p>
          <a:p>
            <a:endParaRPr lang="en-US" sz="2200" dirty="0">
              <a:solidFill>
                <a:schemeClr val="bg1"/>
              </a:solidFill>
              <a:latin typeface="Calibri" pitchFamily="34" charset="0"/>
            </a:endParaRPr>
          </a:p>
          <a:p>
            <a:r>
              <a:rPr lang="en-US" sz="2200" dirty="0" err="1" smtClean="0">
                <a:solidFill>
                  <a:schemeClr val="bg1"/>
                </a:solidFill>
                <a:latin typeface="Calibri" pitchFamily="34" charset="0"/>
              </a:rPr>
              <a:t>Zij</a:t>
            </a:r>
            <a:r>
              <a:rPr lang="en-US" sz="2200" dirty="0" smtClean="0">
                <a:solidFill>
                  <a:schemeClr val="bg1"/>
                </a:solidFill>
                <a:latin typeface="Calibri" pitchFamily="34" charset="0"/>
              </a:rPr>
              <a:t> </a:t>
            </a:r>
            <a:r>
              <a:rPr lang="en-US" sz="2200" dirty="0" err="1" smtClean="0">
                <a:solidFill>
                  <a:schemeClr val="bg1"/>
                </a:solidFill>
                <a:latin typeface="Calibri" pitchFamily="34" charset="0"/>
              </a:rPr>
              <a:t>spraken</a:t>
            </a:r>
            <a:r>
              <a:rPr lang="en-US" sz="2200" dirty="0" smtClean="0">
                <a:solidFill>
                  <a:schemeClr val="bg1"/>
                </a:solidFill>
                <a:latin typeface="Calibri" pitchFamily="34" charset="0"/>
              </a:rPr>
              <a:t> </a:t>
            </a:r>
            <a:r>
              <a:rPr lang="en-US" sz="2200" dirty="0" err="1" smtClean="0">
                <a:solidFill>
                  <a:schemeClr val="bg1"/>
                </a:solidFill>
                <a:latin typeface="Calibri" pitchFamily="34" charset="0"/>
              </a:rPr>
              <a:t>af</a:t>
            </a:r>
            <a:r>
              <a:rPr lang="en-US" sz="2200" dirty="0" smtClean="0">
                <a:solidFill>
                  <a:schemeClr val="bg1"/>
                </a:solidFill>
                <a:latin typeface="Calibri" pitchFamily="34" charset="0"/>
              </a:rPr>
              <a:t> </a:t>
            </a:r>
            <a:r>
              <a:rPr lang="en-US" sz="2200" dirty="0" err="1" smtClean="0">
                <a:solidFill>
                  <a:schemeClr val="bg1"/>
                </a:solidFill>
                <a:latin typeface="Calibri" pitchFamily="34" charset="0"/>
              </a:rPr>
              <a:t>dat</a:t>
            </a:r>
            <a:r>
              <a:rPr lang="en-US" sz="2200" dirty="0" smtClean="0">
                <a:solidFill>
                  <a:schemeClr val="bg1"/>
                </a:solidFill>
                <a:latin typeface="Calibri" pitchFamily="34" charset="0"/>
              </a:rPr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 err="1" smtClean="0">
                <a:solidFill>
                  <a:schemeClr val="bg1"/>
                </a:solidFill>
                <a:latin typeface="Calibri" pitchFamily="34" charset="0"/>
              </a:rPr>
              <a:t>Duitsland</a:t>
            </a:r>
            <a:r>
              <a:rPr lang="en-US" sz="2200" dirty="0" smtClean="0">
                <a:solidFill>
                  <a:schemeClr val="bg1"/>
                </a:solidFill>
                <a:latin typeface="Calibri" pitchFamily="34" charset="0"/>
              </a:rPr>
              <a:t> </a:t>
            </a:r>
            <a:r>
              <a:rPr lang="en-US" sz="2200" dirty="0" err="1" smtClean="0">
                <a:solidFill>
                  <a:schemeClr val="bg1"/>
                </a:solidFill>
                <a:latin typeface="Calibri" pitchFamily="34" charset="0"/>
              </a:rPr>
              <a:t>volledig</a:t>
            </a:r>
            <a:r>
              <a:rPr lang="en-US" sz="2200" dirty="0" smtClean="0">
                <a:solidFill>
                  <a:schemeClr val="bg1"/>
                </a:solidFill>
                <a:latin typeface="Calibri" pitchFamily="34" charset="0"/>
              </a:rPr>
              <a:t> </a:t>
            </a:r>
            <a:r>
              <a:rPr lang="en-US" sz="2200" dirty="0" err="1" smtClean="0">
                <a:solidFill>
                  <a:schemeClr val="bg1"/>
                </a:solidFill>
                <a:latin typeface="Calibri" pitchFamily="34" charset="0"/>
              </a:rPr>
              <a:t>verslagen</a:t>
            </a:r>
            <a:r>
              <a:rPr lang="en-US" sz="2200" dirty="0" smtClean="0">
                <a:solidFill>
                  <a:schemeClr val="bg1"/>
                </a:solidFill>
                <a:latin typeface="Calibri" pitchFamily="34" charset="0"/>
              </a:rPr>
              <a:t> en </a:t>
            </a:r>
            <a:r>
              <a:rPr lang="en-US" sz="2200" dirty="0" err="1" smtClean="0">
                <a:solidFill>
                  <a:schemeClr val="bg1"/>
                </a:solidFill>
                <a:latin typeface="Calibri" pitchFamily="34" charset="0"/>
              </a:rPr>
              <a:t>daarna</a:t>
            </a:r>
            <a:r>
              <a:rPr lang="en-US" sz="2200" dirty="0" smtClean="0">
                <a:solidFill>
                  <a:schemeClr val="bg1"/>
                </a:solidFill>
                <a:latin typeface="Calibri" pitchFamily="34" charset="0"/>
              </a:rPr>
              <a:t> </a:t>
            </a:r>
            <a:r>
              <a:rPr lang="en-US" sz="2200" dirty="0" err="1" smtClean="0">
                <a:solidFill>
                  <a:schemeClr val="bg1"/>
                </a:solidFill>
                <a:latin typeface="Calibri" pitchFamily="34" charset="0"/>
              </a:rPr>
              <a:t>bezet</a:t>
            </a:r>
            <a:r>
              <a:rPr lang="en-US" sz="2200" dirty="0" smtClean="0">
                <a:solidFill>
                  <a:schemeClr val="bg1"/>
                </a:solidFill>
                <a:latin typeface="Calibri" pitchFamily="34" charset="0"/>
              </a:rPr>
              <a:t> </a:t>
            </a:r>
            <a:r>
              <a:rPr lang="en-US" sz="2200" dirty="0" err="1" smtClean="0">
                <a:solidFill>
                  <a:schemeClr val="bg1"/>
                </a:solidFill>
                <a:latin typeface="Calibri" pitchFamily="34" charset="0"/>
              </a:rPr>
              <a:t>moest</a:t>
            </a:r>
            <a:r>
              <a:rPr lang="en-US" sz="2200" dirty="0" smtClean="0">
                <a:solidFill>
                  <a:schemeClr val="bg1"/>
                </a:solidFill>
                <a:latin typeface="Calibri" pitchFamily="34" charset="0"/>
              </a:rPr>
              <a:t> </a:t>
            </a:r>
            <a:r>
              <a:rPr lang="en-US" sz="2200" dirty="0" err="1" smtClean="0">
                <a:solidFill>
                  <a:schemeClr val="bg1"/>
                </a:solidFill>
                <a:latin typeface="Calibri" pitchFamily="34" charset="0"/>
              </a:rPr>
              <a:t>worden</a:t>
            </a:r>
            <a:r>
              <a:rPr lang="en-US" sz="2200" dirty="0" smtClean="0">
                <a:solidFill>
                  <a:schemeClr val="bg1"/>
                </a:solidFill>
                <a:latin typeface="Calibri" pitchFamily="34" charset="0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 smtClean="0">
                <a:solidFill>
                  <a:schemeClr val="bg1"/>
                </a:solidFill>
                <a:latin typeface="Calibri" pitchFamily="34" charset="0"/>
              </a:rPr>
              <a:t>Stalin </a:t>
            </a:r>
            <a:r>
              <a:rPr lang="en-US" sz="2200" dirty="0" err="1" smtClean="0">
                <a:solidFill>
                  <a:schemeClr val="bg1"/>
                </a:solidFill>
                <a:latin typeface="Calibri" pitchFamily="34" charset="0"/>
              </a:rPr>
              <a:t>na</a:t>
            </a:r>
            <a:r>
              <a:rPr lang="en-US" sz="2200" dirty="0" smtClean="0">
                <a:solidFill>
                  <a:schemeClr val="bg1"/>
                </a:solidFill>
                <a:latin typeface="Calibri" pitchFamily="34" charset="0"/>
              </a:rPr>
              <a:t> de </a:t>
            </a:r>
            <a:r>
              <a:rPr lang="en-US" sz="2200" dirty="0" err="1" smtClean="0">
                <a:solidFill>
                  <a:schemeClr val="bg1"/>
                </a:solidFill>
                <a:latin typeface="Calibri" pitchFamily="34" charset="0"/>
              </a:rPr>
              <a:t>oorlog</a:t>
            </a:r>
            <a:r>
              <a:rPr lang="en-US" sz="2200" dirty="0" smtClean="0">
                <a:solidFill>
                  <a:schemeClr val="bg1"/>
                </a:solidFill>
                <a:latin typeface="Calibri" pitchFamily="34" charset="0"/>
              </a:rPr>
              <a:t> extra </a:t>
            </a:r>
            <a:r>
              <a:rPr lang="en-US" sz="2200" dirty="0" err="1" smtClean="0">
                <a:solidFill>
                  <a:schemeClr val="bg1"/>
                </a:solidFill>
                <a:latin typeface="Calibri" pitchFamily="34" charset="0"/>
              </a:rPr>
              <a:t>gebieden</a:t>
            </a:r>
            <a:r>
              <a:rPr lang="en-US" sz="2200" dirty="0" smtClean="0">
                <a:solidFill>
                  <a:schemeClr val="bg1"/>
                </a:solidFill>
                <a:latin typeface="Calibri" pitchFamily="34" charset="0"/>
              </a:rPr>
              <a:t> in </a:t>
            </a:r>
            <a:r>
              <a:rPr lang="en-US" sz="2200" dirty="0" err="1" smtClean="0">
                <a:solidFill>
                  <a:schemeClr val="bg1"/>
                </a:solidFill>
                <a:latin typeface="Calibri" pitchFamily="34" charset="0"/>
              </a:rPr>
              <a:t>Oost</a:t>
            </a:r>
            <a:r>
              <a:rPr lang="en-US" sz="2200" dirty="0" smtClean="0">
                <a:solidFill>
                  <a:schemeClr val="bg1"/>
                </a:solidFill>
                <a:latin typeface="Calibri" pitchFamily="34" charset="0"/>
              </a:rPr>
              <a:t>-Europa </a:t>
            </a:r>
            <a:r>
              <a:rPr lang="en-US" sz="2200" dirty="0" err="1" smtClean="0">
                <a:solidFill>
                  <a:schemeClr val="bg1"/>
                </a:solidFill>
                <a:latin typeface="Calibri" pitchFamily="34" charset="0"/>
              </a:rPr>
              <a:t>zou</a:t>
            </a:r>
            <a:r>
              <a:rPr lang="en-US" sz="2200" dirty="0" smtClean="0">
                <a:solidFill>
                  <a:schemeClr val="bg1"/>
                </a:solidFill>
                <a:latin typeface="Calibri" pitchFamily="34" charset="0"/>
              </a:rPr>
              <a:t> </a:t>
            </a:r>
            <a:r>
              <a:rPr lang="en-US" sz="2200" dirty="0" err="1" smtClean="0">
                <a:solidFill>
                  <a:schemeClr val="bg1"/>
                </a:solidFill>
                <a:latin typeface="Calibri" pitchFamily="34" charset="0"/>
              </a:rPr>
              <a:t>krijgen</a:t>
            </a:r>
            <a:endParaRPr lang="en-US" sz="2200" dirty="0" smtClean="0">
              <a:solidFill>
                <a:schemeClr val="bg1"/>
              </a:solidFill>
              <a:latin typeface="Calibri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 err="1" smtClean="0">
                <a:solidFill>
                  <a:schemeClr val="bg1"/>
                </a:solidFill>
                <a:latin typeface="Calibri" pitchFamily="34" charset="0"/>
              </a:rPr>
              <a:t>Engeland</a:t>
            </a:r>
            <a:r>
              <a:rPr lang="en-US" sz="2200" dirty="0" smtClean="0">
                <a:solidFill>
                  <a:schemeClr val="bg1"/>
                </a:solidFill>
                <a:latin typeface="Calibri" pitchFamily="34" charset="0"/>
              </a:rPr>
              <a:t> en </a:t>
            </a:r>
            <a:r>
              <a:rPr lang="en-US" sz="2200" dirty="0" err="1" smtClean="0">
                <a:solidFill>
                  <a:schemeClr val="bg1"/>
                </a:solidFill>
                <a:latin typeface="Calibri" pitchFamily="34" charset="0"/>
              </a:rPr>
              <a:t>Amerika</a:t>
            </a:r>
            <a:r>
              <a:rPr lang="en-US" sz="2200" dirty="0" smtClean="0">
                <a:solidFill>
                  <a:schemeClr val="bg1"/>
                </a:solidFill>
                <a:latin typeface="Calibri" pitchFamily="34" charset="0"/>
              </a:rPr>
              <a:t> </a:t>
            </a:r>
            <a:r>
              <a:rPr lang="en-US" sz="2200" dirty="0" err="1" smtClean="0">
                <a:solidFill>
                  <a:schemeClr val="bg1"/>
                </a:solidFill>
                <a:latin typeface="Calibri" pitchFamily="34" charset="0"/>
              </a:rPr>
              <a:t>een</a:t>
            </a:r>
            <a:r>
              <a:rPr lang="en-US" sz="2200" dirty="0" smtClean="0">
                <a:solidFill>
                  <a:schemeClr val="bg1"/>
                </a:solidFill>
                <a:latin typeface="Calibri" pitchFamily="34" charset="0"/>
              </a:rPr>
              <a:t> </a:t>
            </a:r>
            <a:r>
              <a:rPr lang="en-US" sz="2200" dirty="0" err="1" smtClean="0">
                <a:solidFill>
                  <a:schemeClr val="bg1"/>
                </a:solidFill>
                <a:latin typeface="Calibri" pitchFamily="34" charset="0"/>
              </a:rPr>
              <a:t>tweede</a:t>
            </a:r>
            <a:r>
              <a:rPr lang="en-US" sz="2200" dirty="0" smtClean="0">
                <a:solidFill>
                  <a:schemeClr val="bg1"/>
                </a:solidFill>
                <a:latin typeface="Calibri" pitchFamily="34" charset="0"/>
              </a:rPr>
              <a:t> front in Europa </a:t>
            </a:r>
            <a:r>
              <a:rPr lang="en-US" sz="2200" dirty="0" err="1" smtClean="0">
                <a:solidFill>
                  <a:schemeClr val="bg1"/>
                </a:solidFill>
                <a:latin typeface="Calibri" pitchFamily="34" charset="0"/>
              </a:rPr>
              <a:t>openen</a:t>
            </a:r>
            <a:r>
              <a:rPr lang="en-US" sz="2200" dirty="0" smtClean="0">
                <a:solidFill>
                  <a:schemeClr val="bg1"/>
                </a:solidFill>
                <a:latin typeface="Calibri" pitchFamily="34" charset="0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 err="1" smtClean="0">
                <a:solidFill>
                  <a:schemeClr val="bg1"/>
                </a:solidFill>
                <a:latin typeface="Calibri" pitchFamily="34" charset="0"/>
              </a:rPr>
              <a:t>Rusland</a:t>
            </a:r>
            <a:r>
              <a:rPr lang="en-US" sz="2200" dirty="0" smtClean="0">
                <a:solidFill>
                  <a:schemeClr val="bg1"/>
                </a:solidFill>
                <a:latin typeface="Calibri" pitchFamily="34" charset="0"/>
              </a:rPr>
              <a:t> </a:t>
            </a:r>
            <a:r>
              <a:rPr lang="en-US" sz="2200" dirty="0" err="1" smtClean="0">
                <a:solidFill>
                  <a:schemeClr val="bg1"/>
                </a:solidFill>
                <a:latin typeface="Calibri" pitchFamily="34" charset="0"/>
              </a:rPr>
              <a:t>tegen</a:t>
            </a:r>
            <a:r>
              <a:rPr lang="en-US" sz="2200" dirty="0" smtClean="0">
                <a:solidFill>
                  <a:schemeClr val="bg1"/>
                </a:solidFill>
                <a:latin typeface="Calibri" pitchFamily="34" charset="0"/>
              </a:rPr>
              <a:t> Japan </a:t>
            </a:r>
            <a:r>
              <a:rPr lang="en-US" sz="2200" dirty="0" err="1" smtClean="0">
                <a:solidFill>
                  <a:schemeClr val="bg1"/>
                </a:solidFill>
                <a:latin typeface="Calibri" pitchFamily="34" charset="0"/>
              </a:rPr>
              <a:t>gaat</a:t>
            </a:r>
            <a:r>
              <a:rPr lang="en-US" sz="2200" dirty="0" smtClean="0">
                <a:solidFill>
                  <a:schemeClr val="bg1"/>
                </a:solidFill>
                <a:latin typeface="Calibri" pitchFamily="34" charset="0"/>
              </a:rPr>
              <a:t> </a:t>
            </a:r>
            <a:r>
              <a:rPr lang="en-US" sz="2200" dirty="0" err="1" smtClean="0">
                <a:solidFill>
                  <a:schemeClr val="bg1"/>
                </a:solidFill>
                <a:latin typeface="Calibri" pitchFamily="34" charset="0"/>
              </a:rPr>
              <a:t>vechten</a:t>
            </a:r>
            <a:r>
              <a:rPr lang="en-US" sz="2200" dirty="0" smtClean="0">
                <a:solidFill>
                  <a:schemeClr val="bg1"/>
                </a:solidFill>
                <a:latin typeface="Calibri" pitchFamily="34" charset="0"/>
              </a:rPr>
              <a:t>.</a:t>
            </a:r>
          </a:p>
        </p:txBody>
      </p:sp>
      <p:sp>
        <p:nvSpPr>
          <p:cNvPr id="7" name="Rechthoek 6"/>
          <p:cNvSpPr/>
          <p:nvPr/>
        </p:nvSpPr>
        <p:spPr>
          <a:xfrm>
            <a:off x="715228" y="4292143"/>
            <a:ext cx="61223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 smtClean="0">
                <a:solidFill>
                  <a:schemeClr val="bg1"/>
                </a:solidFill>
                <a:latin typeface="Calibri" pitchFamily="34" charset="0"/>
              </a:rPr>
              <a:t>Stalin		   Roosevelt		Churchill</a:t>
            </a:r>
          </a:p>
        </p:txBody>
      </p:sp>
      <p:pic>
        <p:nvPicPr>
          <p:cNvPr id="9" name="Picture 2" descr="http://www.wpclipart.com/medical/symbols/medical_symbols_2/eye.png"/>
          <p:cNvPicPr>
            <a:picLocks noChangeAspect="1" noChangeArrowheads="1"/>
          </p:cNvPicPr>
          <p:nvPr/>
        </p:nvPicPr>
        <p:blipFill>
          <a:blip r:embed="rId4" cstate="print">
            <a:duotone>
              <a:prstClr val="black"/>
              <a:schemeClr val="tx2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6837528" y="5477656"/>
            <a:ext cx="899592" cy="4949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01972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1800" smtClean="0"/>
              <a:t>62</a:t>
            </a:fld>
            <a:endParaRPr lang="nl-NL" dirty="0"/>
          </a:p>
        </p:txBody>
      </p:sp>
      <p:pic>
        <p:nvPicPr>
          <p:cNvPr id="8" name="Picture 4" descr="http://farm6.staticflickr.com/5220/5514079379_8014db442a_b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11" r="46319"/>
          <a:stretch/>
        </p:blipFill>
        <p:spPr bwMode="auto">
          <a:xfrm>
            <a:off x="0" y="0"/>
            <a:ext cx="2609321" cy="6862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hthoek 8"/>
          <p:cNvSpPr/>
          <p:nvPr/>
        </p:nvSpPr>
        <p:spPr>
          <a:xfrm>
            <a:off x="2857483" y="216817"/>
            <a:ext cx="8374624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 err="1" smtClean="0">
                <a:solidFill>
                  <a:schemeClr val="bg1"/>
                </a:solidFill>
                <a:latin typeface="Calibri" pitchFamily="34" charset="0"/>
              </a:rPr>
              <a:t>Andere</a:t>
            </a:r>
            <a:r>
              <a:rPr lang="en-US" sz="2200" dirty="0" smtClean="0">
                <a:solidFill>
                  <a:schemeClr val="bg1"/>
                </a:solidFill>
                <a:latin typeface="Calibri" pitchFamily="34" charset="0"/>
              </a:rPr>
              <a:t> </a:t>
            </a:r>
            <a:r>
              <a:rPr lang="en-US" sz="2200" dirty="0" err="1" smtClean="0">
                <a:solidFill>
                  <a:schemeClr val="bg1"/>
                </a:solidFill>
                <a:latin typeface="Calibri" pitchFamily="34" charset="0"/>
              </a:rPr>
              <a:t>landen</a:t>
            </a:r>
            <a:r>
              <a:rPr lang="en-US" sz="2200" dirty="0" smtClean="0">
                <a:solidFill>
                  <a:schemeClr val="bg1"/>
                </a:solidFill>
                <a:latin typeface="Calibri" pitchFamily="34" charset="0"/>
              </a:rPr>
              <a:t> </a:t>
            </a:r>
            <a:r>
              <a:rPr lang="en-US" sz="2200" dirty="0" err="1" smtClean="0">
                <a:solidFill>
                  <a:schemeClr val="bg1"/>
                </a:solidFill>
                <a:latin typeface="Calibri" pitchFamily="34" charset="0"/>
              </a:rPr>
              <a:t>sloten</a:t>
            </a:r>
            <a:r>
              <a:rPr lang="en-US" sz="2200" dirty="0" smtClean="0">
                <a:solidFill>
                  <a:schemeClr val="bg1"/>
                </a:solidFill>
                <a:latin typeface="Calibri" pitchFamily="34" charset="0"/>
              </a:rPr>
              <a:t> </a:t>
            </a:r>
            <a:r>
              <a:rPr lang="en-US" sz="2200" dirty="0" err="1" smtClean="0">
                <a:solidFill>
                  <a:schemeClr val="bg1"/>
                </a:solidFill>
                <a:latin typeface="Calibri" pitchFamily="34" charset="0"/>
              </a:rPr>
              <a:t>zich</a:t>
            </a:r>
            <a:r>
              <a:rPr lang="en-US" sz="2200" dirty="0" smtClean="0">
                <a:solidFill>
                  <a:schemeClr val="bg1"/>
                </a:solidFill>
                <a:latin typeface="Calibri" pitchFamily="34" charset="0"/>
              </a:rPr>
              <a:t> </a:t>
            </a:r>
            <a:r>
              <a:rPr lang="en-US" sz="2200" dirty="0" err="1" smtClean="0">
                <a:solidFill>
                  <a:schemeClr val="bg1"/>
                </a:solidFill>
                <a:latin typeface="Calibri" pitchFamily="34" charset="0"/>
              </a:rPr>
              <a:t>aan</a:t>
            </a:r>
            <a:r>
              <a:rPr lang="en-US" sz="2200" dirty="0" smtClean="0">
                <a:solidFill>
                  <a:schemeClr val="bg1"/>
                </a:solidFill>
                <a:latin typeface="Calibri" pitchFamily="34" charset="0"/>
              </a:rPr>
              <a:t> </a:t>
            </a:r>
            <a:r>
              <a:rPr lang="en-US" sz="2200" dirty="0" err="1" smtClean="0">
                <a:solidFill>
                  <a:schemeClr val="bg1"/>
                </a:solidFill>
                <a:latin typeface="Calibri" pitchFamily="34" charset="0"/>
              </a:rPr>
              <a:t>bij</a:t>
            </a:r>
            <a:r>
              <a:rPr lang="en-US" sz="2200" dirty="0" smtClean="0">
                <a:solidFill>
                  <a:schemeClr val="bg1"/>
                </a:solidFill>
                <a:latin typeface="Calibri" pitchFamily="34" charset="0"/>
              </a:rPr>
              <a:t> de </a:t>
            </a:r>
            <a:r>
              <a:rPr lang="en-US" sz="2200" dirty="0" err="1" smtClean="0">
                <a:solidFill>
                  <a:schemeClr val="bg1"/>
                </a:solidFill>
                <a:latin typeface="Calibri" pitchFamily="34" charset="0"/>
              </a:rPr>
              <a:t>grote</a:t>
            </a:r>
            <a:r>
              <a:rPr lang="en-US" sz="2200" dirty="0" smtClean="0">
                <a:solidFill>
                  <a:schemeClr val="bg1"/>
                </a:solidFill>
                <a:latin typeface="Calibri" pitchFamily="34" charset="0"/>
              </a:rPr>
              <a:t> </a:t>
            </a:r>
            <a:r>
              <a:rPr lang="en-US" sz="2200" dirty="0" err="1" smtClean="0">
                <a:solidFill>
                  <a:schemeClr val="bg1"/>
                </a:solidFill>
                <a:latin typeface="Calibri" pitchFamily="34" charset="0"/>
              </a:rPr>
              <a:t>drie</a:t>
            </a:r>
            <a:r>
              <a:rPr lang="en-US" sz="2200" dirty="0" smtClean="0">
                <a:solidFill>
                  <a:schemeClr val="bg1"/>
                </a:solidFill>
                <a:latin typeface="Calibri" pitchFamily="34" charset="0"/>
              </a:rPr>
              <a:t> en </a:t>
            </a:r>
            <a:r>
              <a:rPr lang="en-US" sz="2200" dirty="0" err="1" smtClean="0">
                <a:solidFill>
                  <a:schemeClr val="bg1"/>
                </a:solidFill>
                <a:latin typeface="Calibri" pitchFamily="34" charset="0"/>
              </a:rPr>
              <a:t>werkten</a:t>
            </a:r>
            <a:r>
              <a:rPr lang="en-US" sz="2200" dirty="0" smtClean="0">
                <a:solidFill>
                  <a:schemeClr val="bg1"/>
                </a:solidFill>
                <a:latin typeface="Calibri" pitchFamily="34" charset="0"/>
              </a:rPr>
              <a:t>/</a:t>
            </a:r>
            <a:r>
              <a:rPr lang="en-US" sz="2200" dirty="0" err="1" smtClean="0">
                <a:solidFill>
                  <a:schemeClr val="bg1"/>
                </a:solidFill>
                <a:latin typeface="Calibri" pitchFamily="34" charset="0"/>
              </a:rPr>
              <a:t>vechten</a:t>
            </a:r>
            <a:r>
              <a:rPr lang="en-US" sz="2200" dirty="0" smtClean="0">
                <a:solidFill>
                  <a:schemeClr val="bg1"/>
                </a:solidFill>
                <a:latin typeface="Calibri" pitchFamily="34" charset="0"/>
              </a:rPr>
              <a:t> </a:t>
            </a:r>
            <a:r>
              <a:rPr lang="en-US" sz="2200" dirty="0" err="1" smtClean="0">
                <a:solidFill>
                  <a:schemeClr val="bg1"/>
                </a:solidFill>
                <a:latin typeface="Calibri" pitchFamily="34" charset="0"/>
              </a:rPr>
              <a:t>mee</a:t>
            </a:r>
            <a:r>
              <a:rPr lang="en-US" sz="2200" dirty="0" smtClean="0">
                <a:solidFill>
                  <a:schemeClr val="bg1"/>
                </a:solidFill>
                <a:latin typeface="Calibri" pitchFamily="34" charset="0"/>
              </a:rPr>
              <a:t>:</a:t>
            </a:r>
          </a:p>
          <a:p>
            <a:r>
              <a:rPr lang="en-US" sz="2200" u="sng" dirty="0" smtClean="0">
                <a:solidFill>
                  <a:schemeClr val="bg1"/>
                </a:solidFill>
                <a:latin typeface="Calibri" pitchFamily="34" charset="0"/>
              </a:rPr>
              <a:t>De </a:t>
            </a:r>
            <a:r>
              <a:rPr lang="en-US" sz="2200" u="sng" dirty="0" err="1" smtClean="0">
                <a:solidFill>
                  <a:schemeClr val="bg1"/>
                </a:solidFill>
                <a:latin typeface="Calibri" pitchFamily="34" charset="0"/>
              </a:rPr>
              <a:t>geallieerden</a:t>
            </a:r>
            <a:r>
              <a:rPr lang="en-US" sz="2200" dirty="0">
                <a:solidFill>
                  <a:schemeClr val="bg1"/>
                </a:solidFill>
                <a:latin typeface="Calibri" pitchFamily="34" charset="0"/>
              </a:rPr>
              <a:t> </a:t>
            </a:r>
            <a:r>
              <a:rPr lang="en-US" sz="2200" dirty="0" smtClean="0">
                <a:solidFill>
                  <a:schemeClr val="bg1"/>
                </a:solidFill>
                <a:latin typeface="Calibri" pitchFamily="34" charset="0"/>
              </a:rPr>
              <a:t>(</a:t>
            </a:r>
            <a:r>
              <a:rPr lang="en-US" sz="2200" dirty="0" err="1" smtClean="0">
                <a:solidFill>
                  <a:schemeClr val="bg1"/>
                </a:solidFill>
                <a:latin typeface="Calibri" pitchFamily="34" charset="0"/>
              </a:rPr>
              <a:t>groen</a:t>
            </a:r>
            <a:r>
              <a:rPr lang="en-US" sz="2200" dirty="0" smtClean="0">
                <a:solidFill>
                  <a:schemeClr val="bg1"/>
                </a:solidFill>
                <a:latin typeface="Calibri" pitchFamily="34" charset="0"/>
              </a:rPr>
              <a:t>)</a:t>
            </a:r>
            <a:endParaRPr lang="en-US" sz="2200" u="sng" dirty="0" smtClean="0">
              <a:solidFill>
                <a:schemeClr val="bg1"/>
              </a:solidFill>
              <a:latin typeface="Calibri" pitchFamily="34" charset="0"/>
            </a:endParaRPr>
          </a:p>
          <a:p>
            <a:endParaRPr lang="en-US" sz="2200" u="sng" dirty="0">
              <a:solidFill>
                <a:schemeClr val="bg1"/>
              </a:solidFill>
              <a:latin typeface="Calibri" pitchFamily="34" charset="0"/>
            </a:endParaRPr>
          </a:p>
          <a:p>
            <a:endParaRPr lang="en-US" sz="2200" u="sng" dirty="0" smtClean="0">
              <a:solidFill>
                <a:schemeClr val="bg1"/>
              </a:solidFill>
              <a:latin typeface="Calibri" pitchFamily="34" charset="0"/>
            </a:endParaRPr>
          </a:p>
        </p:txBody>
      </p:sp>
      <p:pic>
        <p:nvPicPr>
          <p:cNvPr id="10" name="Afbeelding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7898" y="954697"/>
            <a:ext cx="926416" cy="861392"/>
          </a:xfrm>
          <a:prstGeom prst="rect">
            <a:avLst/>
          </a:prstGeom>
        </p:spPr>
      </p:pic>
      <p:pic>
        <p:nvPicPr>
          <p:cNvPr id="2311" name="Picture 263" descr="http://upload.wikimedia.org/wikipedia/commons/c/c0/WWII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0283" y="2138012"/>
            <a:ext cx="9989024" cy="4218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9" name="Picture 2" descr="http://www.wpclipart.com/medical/symbols/medical_symbols_2/eye.png"/>
          <p:cNvPicPr>
            <a:picLocks noChangeAspect="1" noChangeArrowheads="1"/>
          </p:cNvPicPr>
          <p:nvPr/>
        </p:nvPicPr>
        <p:blipFill>
          <a:blip r:embed="rId5" cstate="print">
            <a:duotone>
              <a:prstClr val="black"/>
              <a:schemeClr val="tx2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11181638" y="5796473"/>
            <a:ext cx="899592" cy="4949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97289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8400256" y="6381329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2400">
                <a:solidFill>
                  <a:schemeClr val="bg1"/>
                </a:solidFill>
              </a:rPr>
              <a:t>63</a:t>
            </a:fld>
            <a:endParaRPr lang="nl-NL" sz="2400" dirty="0">
              <a:solidFill>
                <a:schemeClr val="bg1"/>
              </a:solidFill>
            </a:endParaRPr>
          </a:p>
        </p:txBody>
      </p:sp>
      <p:pic>
        <p:nvPicPr>
          <p:cNvPr id="6" name="Picture 4" descr="http://farm6.staticflickr.com/5220/5514079379_8014db442a_b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11" r="46319"/>
          <a:stretch/>
        </p:blipFill>
        <p:spPr bwMode="auto">
          <a:xfrm>
            <a:off x="0" y="0"/>
            <a:ext cx="2609321" cy="6862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ttp://www.andrewclem.com/War/Maps/Europe_1943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555410" cy="6868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hthoek 6"/>
          <p:cNvSpPr/>
          <p:nvPr/>
        </p:nvSpPr>
        <p:spPr>
          <a:xfrm>
            <a:off x="7591425" y="425241"/>
            <a:ext cx="4353283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 smtClean="0">
                <a:solidFill>
                  <a:schemeClr val="bg1"/>
                </a:solidFill>
                <a:latin typeface="Calibri" pitchFamily="34" charset="0"/>
              </a:rPr>
              <a:t>1942 – 1943</a:t>
            </a:r>
            <a:r>
              <a:rPr lang="nl-NL" sz="2200" dirty="0" smtClean="0">
                <a:solidFill>
                  <a:schemeClr val="bg1"/>
                </a:solidFill>
                <a:latin typeface="Calibri" pitchFamily="34" charset="0"/>
              </a:rPr>
              <a:t>:</a:t>
            </a:r>
          </a:p>
          <a:p>
            <a:endParaRPr lang="nl-NL" sz="2200" dirty="0">
              <a:solidFill>
                <a:schemeClr val="bg1"/>
              </a:solidFill>
              <a:latin typeface="Calibri" pitchFamily="34" charset="0"/>
            </a:endParaRPr>
          </a:p>
          <a:p>
            <a:r>
              <a:rPr lang="nl-NL" sz="2200" dirty="0" smtClean="0">
                <a:solidFill>
                  <a:schemeClr val="bg1"/>
                </a:solidFill>
                <a:latin typeface="Calibri" pitchFamily="34" charset="0"/>
              </a:rPr>
              <a:t>Duitsers verliezen terrein aan Rusland</a:t>
            </a:r>
          </a:p>
          <a:p>
            <a:endParaRPr lang="nl-NL" sz="2200" dirty="0">
              <a:solidFill>
                <a:schemeClr val="bg1"/>
              </a:solidFill>
              <a:latin typeface="Calibri" pitchFamily="34" charset="0"/>
            </a:endParaRPr>
          </a:p>
          <a:p>
            <a:r>
              <a:rPr lang="nl-NL" sz="2200" dirty="0" smtClean="0">
                <a:solidFill>
                  <a:schemeClr val="bg1"/>
                </a:solidFill>
                <a:latin typeface="Calibri" pitchFamily="34" charset="0"/>
              </a:rPr>
              <a:t>Geallieerden veroveren Afrika</a:t>
            </a:r>
          </a:p>
          <a:p>
            <a:endParaRPr lang="nl-NL" sz="2200" dirty="0">
              <a:solidFill>
                <a:schemeClr val="bg1"/>
              </a:solidFill>
              <a:latin typeface="Calibri" pitchFamily="34" charset="0"/>
            </a:endParaRPr>
          </a:p>
          <a:p>
            <a:r>
              <a:rPr lang="nl-NL" sz="2200" dirty="0" smtClean="0">
                <a:solidFill>
                  <a:schemeClr val="bg1"/>
                </a:solidFill>
                <a:latin typeface="Calibri" pitchFamily="34" charset="0"/>
              </a:rPr>
              <a:t>Geallieerden vallen Italië binnen: gedeeltelijk veroverd.</a:t>
            </a:r>
          </a:p>
          <a:p>
            <a:endParaRPr lang="nl-NL" sz="2200" dirty="0">
              <a:solidFill>
                <a:schemeClr val="bg1"/>
              </a:solidFill>
              <a:latin typeface="Calibri" pitchFamily="34" charset="0"/>
            </a:endParaRPr>
          </a:p>
          <a:p>
            <a:endParaRPr lang="nl-NL" sz="2200" dirty="0" smtClean="0">
              <a:solidFill>
                <a:schemeClr val="bg1"/>
              </a:solidFill>
              <a:latin typeface="Calibri" pitchFamily="34" charset="0"/>
            </a:endParaRPr>
          </a:p>
          <a:p>
            <a:endParaRPr lang="nl-NL" sz="2200" dirty="0">
              <a:solidFill>
                <a:schemeClr val="bg1"/>
              </a:solidFill>
              <a:latin typeface="Calibri" pitchFamily="34" charset="0"/>
            </a:endParaRPr>
          </a:p>
          <a:p>
            <a:endParaRPr lang="nl-NL" sz="2200" dirty="0" smtClean="0">
              <a:solidFill>
                <a:schemeClr val="bg1"/>
              </a:solidFill>
              <a:latin typeface="Calibri" pitchFamily="34" charset="0"/>
            </a:endParaRPr>
          </a:p>
          <a:p>
            <a:r>
              <a:rPr lang="nl-NL" sz="2200" dirty="0" smtClean="0">
                <a:solidFill>
                  <a:schemeClr val="bg1"/>
                </a:solidFill>
                <a:latin typeface="Calibri" pitchFamily="34" charset="0"/>
              </a:rPr>
              <a:t>Om de Duitsers te verslaan moet er een grote invasie komen in het westen.</a:t>
            </a:r>
            <a:endParaRPr lang="en-US" sz="2200" dirty="0" smtClean="0">
              <a:solidFill>
                <a:schemeClr val="bg1"/>
              </a:solidFill>
              <a:latin typeface="Calibri" pitchFamily="34" charset="0"/>
            </a:endParaRPr>
          </a:p>
        </p:txBody>
      </p:sp>
      <p:pic>
        <p:nvPicPr>
          <p:cNvPr id="8" name="Afbeelding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1650" y="3680857"/>
            <a:ext cx="926416" cy="861392"/>
          </a:xfrm>
          <a:prstGeom prst="rect">
            <a:avLst/>
          </a:prstGeom>
        </p:spPr>
      </p:pic>
      <p:cxnSp>
        <p:nvCxnSpPr>
          <p:cNvPr id="3" name="Rechte verbindingslijn met pijl 2"/>
          <p:cNvCxnSpPr/>
          <p:nvPr/>
        </p:nvCxnSpPr>
        <p:spPr>
          <a:xfrm flipH="1">
            <a:off x="5257800" y="1542197"/>
            <a:ext cx="2297611" cy="872391"/>
          </a:xfrm>
          <a:prstGeom prst="straightConnector1">
            <a:avLst/>
          </a:prstGeom>
          <a:ln w="79375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echte verbindingslijn met pijl 14"/>
          <p:cNvCxnSpPr/>
          <p:nvPr/>
        </p:nvCxnSpPr>
        <p:spPr>
          <a:xfrm flipH="1">
            <a:off x="3400426" y="3191611"/>
            <a:ext cx="4154984" cy="1894739"/>
          </a:xfrm>
          <a:prstGeom prst="straightConnector1">
            <a:avLst/>
          </a:prstGeom>
          <a:ln w="79375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9236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ekstvak 1"/>
          <p:cNvSpPr txBox="1">
            <a:spLocks noChangeArrowheads="1"/>
          </p:cNvSpPr>
          <p:nvPr/>
        </p:nvSpPr>
        <p:spPr bwMode="auto">
          <a:xfrm>
            <a:off x="3081933" y="303615"/>
            <a:ext cx="7215188" cy="347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nl-NL" sz="2200" u="sng" dirty="0" smtClean="0">
                <a:solidFill>
                  <a:schemeClr val="bg1"/>
                </a:solidFill>
                <a:latin typeface="Calibri" panose="020F0502020204030204" pitchFamily="34" charset="0"/>
              </a:rPr>
              <a:t>D-Day</a:t>
            </a:r>
            <a:r>
              <a:rPr lang="nl-NL" sz="2200" dirty="0" smtClean="0">
                <a:solidFill>
                  <a:schemeClr val="bg1"/>
                </a:solidFill>
                <a:latin typeface="Calibri" panose="020F0502020204030204" pitchFamily="34" charset="0"/>
              </a:rPr>
              <a:t>: invasie van West-Europa</a:t>
            </a:r>
            <a:endParaRPr lang="nl-NL" sz="2200" u="sng" dirty="0" smtClean="0">
              <a:solidFill>
                <a:schemeClr val="bg1"/>
              </a:solidFill>
              <a:latin typeface="Calibri" panose="020F0502020204030204" pitchFamily="34" charset="0"/>
            </a:endParaRPr>
          </a:p>
          <a:p>
            <a:pPr eaLnBrk="1" hangingPunct="1"/>
            <a:endParaRPr lang="nl-NL" sz="2200" dirty="0" smtClean="0">
              <a:solidFill>
                <a:schemeClr val="bg1"/>
              </a:solidFill>
              <a:latin typeface="Calibri" panose="020F0502020204030204" pitchFamily="34" charset="0"/>
            </a:endParaRPr>
          </a:p>
          <a:p>
            <a:pPr eaLnBrk="1" hangingPunct="1"/>
            <a:r>
              <a:rPr lang="nl-NL" sz="2200" dirty="0" err="1" smtClean="0">
                <a:solidFill>
                  <a:schemeClr val="bg1"/>
                </a:solidFill>
                <a:latin typeface="Calibri" panose="020F0502020204030204" pitchFamily="34" charset="0"/>
              </a:rPr>
              <a:t>Decision</a:t>
            </a:r>
            <a:r>
              <a:rPr lang="nl-NL" sz="2200" dirty="0" smtClean="0">
                <a:solidFill>
                  <a:schemeClr val="bg1"/>
                </a:solidFill>
                <a:latin typeface="Calibri" panose="020F0502020204030204" pitchFamily="34" charset="0"/>
              </a:rPr>
              <a:t> Day </a:t>
            </a:r>
          </a:p>
          <a:p>
            <a:pPr eaLnBrk="1" hangingPunct="1"/>
            <a:r>
              <a:rPr lang="nl-NL" sz="2200" dirty="0" smtClean="0">
                <a:solidFill>
                  <a:schemeClr val="bg1"/>
                </a:solidFill>
                <a:latin typeface="Calibri" panose="020F0502020204030204" pitchFamily="34" charset="0"/>
              </a:rPr>
              <a:t>6 juni 1944</a:t>
            </a:r>
          </a:p>
          <a:p>
            <a:pPr eaLnBrk="1" hangingPunct="1"/>
            <a:r>
              <a:rPr lang="nl-NL" sz="2200" dirty="0" smtClean="0">
                <a:solidFill>
                  <a:schemeClr val="bg1"/>
                </a:solidFill>
                <a:latin typeface="Calibri" panose="020F0502020204030204" pitchFamily="34" charset="0"/>
              </a:rPr>
              <a:t>3 miljoen militairen maken oversteek van Engeland naar Frankrijk (Normandië).</a:t>
            </a:r>
          </a:p>
          <a:p>
            <a:pPr eaLnBrk="1" hangingPunct="1"/>
            <a:endParaRPr lang="nl-NL" sz="2200" dirty="0">
              <a:solidFill>
                <a:schemeClr val="bg1"/>
              </a:solidFill>
              <a:latin typeface="Calibri" panose="020F0502020204030204" pitchFamily="34" charset="0"/>
            </a:endParaRPr>
          </a:p>
          <a:p>
            <a:pPr eaLnBrk="1" hangingPunct="1"/>
            <a:r>
              <a:rPr lang="nl-NL" sz="2200" dirty="0" smtClean="0">
                <a:solidFill>
                  <a:schemeClr val="bg1"/>
                </a:solidFill>
                <a:latin typeface="Calibri" panose="020F0502020204030204" pitchFamily="34" charset="0"/>
              </a:rPr>
              <a:t>Combinatie van landing via zee en vanuit de lucht.</a:t>
            </a:r>
          </a:p>
          <a:p>
            <a:pPr eaLnBrk="1" hangingPunct="1">
              <a:buFontTx/>
              <a:buChar char="-"/>
            </a:pPr>
            <a:endParaRPr lang="nl-NL" sz="2200" dirty="0" smtClean="0">
              <a:solidFill>
                <a:schemeClr val="bg1"/>
              </a:solidFill>
              <a:latin typeface="Calibri" panose="020F0502020204030204" pitchFamily="34" charset="0"/>
            </a:endParaRPr>
          </a:p>
          <a:p>
            <a:pPr eaLnBrk="1" hangingPunct="1">
              <a:buFontTx/>
              <a:buChar char="-"/>
            </a:pPr>
            <a:endParaRPr lang="nl-NL" sz="220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5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8400256" y="6381329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2400">
                <a:solidFill>
                  <a:schemeClr val="bg1"/>
                </a:solidFill>
              </a:rPr>
              <a:t>64</a:t>
            </a:fld>
            <a:endParaRPr lang="nl-NL" sz="2400" dirty="0">
              <a:solidFill>
                <a:schemeClr val="bg1"/>
              </a:solidFill>
            </a:endParaRPr>
          </a:p>
        </p:txBody>
      </p:sp>
      <p:pic>
        <p:nvPicPr>
          <p:cNvPr id="6" name="Picture 4" descr="http://farm6.staticflickr.com/5220/5514079379_8014db442a_b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11" r="46319"/>
          <a:stretch/>
        </p:blipFill>
        <p:spPr bwMode="auto">
          <a:xfrm>
            <a:off x="0" y="0"/>
            <a:ext cx="2609321" cy="6862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://www.mvrhs.org/social/tirrellWebsite/02%20-%20D-Day%20map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8649" y="3083180"/>
            <a:ext cx="5635627" cy="36632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96111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8400256" y="6381329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2400">
                <a:solidFill>
                  <a:schemeClr val="bg1"/>
                </a:solidFill>
              </a:rPr>
              <a:t>65</a:t>
            </a:fld>
            <a:endParaRPr lang="nl-NL" sz="2400" dirty="0">
              <a:solidFill>
                <a:schemeClr val="bg1"/>
              </a:solidFill>
            </a:endParaRPr>
          </a:p>
        </p:txBody>
      </p:sp>
      <p:pic>
        <p:nvPicPr>
          <p:cNvPr id="9224" name="Picture 8" descr="http://www.ila-chateau.com/normandy-hotel-chateau-canisy/wp-content/gallery/d-day/d-day-landings-map-tim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106714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hthoek 3"/>
          <p:cNvSpPr/>
          <p:nvPr/>
        </p:nvSpPr>
        <p:spPr>
          <a:xfrm>
            <a:off x="9723939" y="234741"/>
            <a:ext cx="2686408" cy="14465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200" dirty="0" smtClean="0">
                <a:solidFill>
                  <a:schemeClr val="tx1"/>
                </a:solidFill>
                <a:latin typeface="Calibri" pitchFamily="34" charset="0"/>
              </a:rPr>
              <a:t>‘s </a:t>
            </a:r>
            <a:r>
              <a:rPr lang="en-US" sz="2200" dirty="0" err="1">
                <a:solidFill>
                  <a:schemeClr val="tx1"/>
                </a:solidFill>
                <a:latin typeface="Calibri" pitchFamily="34" charset="0"/>
              </a:rPr>
              <a:t>N</a:t>
            </a:r>
            <a:r>
              <a:rPr lang="en-US" sz="2200" dirty="0" err="1" smtClean="0">
                <a:solidFill>
                  <a:schemeClr val="tx1"/>
                </a:solidFill>
                <a:latin typeface="Calibri" pitchFamily="34" charset="0"/>
              </a:rPr>
              <a:t>achts</a:t>
            </a:r>
            <a:r>
              <a:rPr lang="en-US" sz="2200" dirty="0" smtClean="0">
                <a:solidFill>
                  <a:schemeClr val="tx1"/>
                </a:solidFill>
                <a:latin typeface="Calibri" pitchFamily="34" charset="0"/>
              </a:rPr>
              <a:t>: </a:t>
            </a:r>
            <a:r>
              <a:rPr lang="en-US" sz="2200" dirty="0" err="1" smtClean="0">
                <a:solidFill>
                  <a:schemeClr val="tx1"/>
                </a:solidFill>
                <a:latin typeface="Calibri" pitchFamily="34" charset="0"/>
              </a:rPr>
              <a:t>luchtlandingen</a:t>
            </a:r>
            <a:endParaRPr lang="en-US" sz="2200" dirty="0" smtClean="0">
              <a:solidFill>
                <a:schemeClr val="tx1"/>
              </a:solidFill>
              <a:latin typeface="Calibri" pitchFamily="34" charset="0"/>
            </a:endParaRPr>
          </a:p>
          <a:p>
            <a:r>
              <a:rPr lang="en-US" sz="2200" dirty="0" err="1" smtClean="0">
                <a:solidFill>
                  <a:schemeClr val="tx1"/>
                </a:solidFill>
                <a:latin typeface="Calibri" pitchFamily="34" charset="0"/>
              </a:rPr>
              <a:t>Overdag</a:t>
            </a:r>
            <a:r>
              <a:rPr lang="en-US" sz="2200" dirty="0" smtClean="0">
                <a:solidFill>
                  <a:schemeClr val="tx1"/>
                </a:solidFill>
                <a:latin typeface="Calibri" pitchFamily="34" charset="0"/>
              </a:rPr>
              <a:t>: </a:t>
            </a:r>
            <a:r>
              <a:rPr lang="en-US" sz="2200" dirty="0" err="1" smtClean="0">
                <a:solidFill>
                  <a:schemeClr val="tx1"/>
                </a:solidFill>
                <a:latin typeface="Calibri" pitchFamily="34" charset="0"/>
              </a:rPr>
              <a:t>zeelandingen</a:t>
            </a:r>
            <a:endParaRPr lang="en-US" sz="2200" dirty="0" smtClean="0">
              <a:solidFill>
                <a:schemeClr val="tx1"/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5951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8400256" y="6381329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2400">
                <a:solidFill>
                  <a:schemeClr val="bg1"/>
                </a:solidFill>
              </a:rPr>
              <a:t>66</a:t>
            </a:fld>
            <a:endParaRPr lang="nl-NL" sz="2400" dirty="0">
              <a:solidFill>
                <a:schemeClr val="bg1"/>
              </a:solidFill>
            </a:endParaRPr>
          </a:p>
        </p:txBody>
      </p:sp>
      <p:sp>
        <p:nvSpPr>
          <p:cNvPr id="4" name="Rechthoek 3"/>
          <p:cNvSpPr/>
          <p:nvPr/>
        </p:nvSpPr>
        <p:spPr>
          <a:xfrm>
            <a:off x="9258300" y="425241"/>
            <a:ext cx="2686408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 smtClean="0">
                <a:solidFill>
                  <a:schemeClr val="bg1"/>
                </a:solidFill>
                <a:latin typeface="Calibri" pitchFamily="34" charset="0"/>
              </a:rPr>
              <a:t>‘s </a:t>
            </a:r>
            <a:r>
              <a:rPr lang="en-US" sz="2200" dirty="0" err="1" smtClean="0">
                <a:solidFill>
                  <a:schemeClr val="bg1"/>
                </a:solidFill>
                <a:latin typeface="Calibri" pitchFamily="34" charset="0"/>
              </a:rPr>
              <a:t>nachts</a:t>
            </a:r>
            <a:r>
              <a:rPr lang="en-US" sz="2200" dirty="0" smtClean="0">
                <a:solidFill>
                  <a:schemeClr val="bg1"/>
                </a:solidFill>
                <a:latin typeface="Calibri" pitchFamily="34" charset="0"/>
              </a:rPr>
              <a:t>: </a:t>
            </a:r>
            <a:r>
              <a:rPr lang="en-US" sz="2200" dirty="0" err="1" smtClean="0">
                <a:solidFill>
                  <a:schemeClr val="bg1"/>
                </a:solidFill>
                <a:latin typeface="Calibri" pitchFamily="34" charset="0"/>
              </a:rPr>
              <a:t>luchtlandingen</a:t>
            </a:r>
            <a:endParaRPr lang="en-US" sz="2200" dirty="0" smtClean="0">
              <a:solidFill>
                <a:schemeClr val="bg1"/>
              </a:solidFill>
              <a:latin typeface="Calibri" pitchFamily="34" charset="0"/>
            </a:endParaRPr>
          </a:p>
          <a:p>
            <a:r>
              <a:rPr lang="en-US" sz="2200" dirty="0" err="1" smtClean="0">
                <a:solidFill>
                  <a:schemeClr val="bg1"/>
                </a:solidFill>
                <a:latin typeface="Calibri" pitchFamily="34" charset="0"/>
              </a:rPr>
              <a:t>Overdag</a:t>
            </a:r>
            <a:r>
              <a:rPr lang="en-US" sz="2200" dirty="0" smtClean="0">
                <a:solidFill>
                  <a:schemeClr val="bg1"/>
                </a:solidFill>
                <a:latin typeface="Calibri" pitchFamily="34" charset="0"/>
              </a:rPr>
              <a:t>: </a:t>
            </a:r>
            <a:r>
              <a:rPr lang="en-US" sz="2200" dirty="0" err="1" smtClean="0">
                <a:solidFill>
                  <a:schemeClr val="bg1"/>
                </a:solidFill>
                <a:latin typeface="Calibri" pitchFamily="34" charset="0"/>
              </a:rPr>
              <a:t>zeelandingen</a:t>
            </a:r>
            <a:endParaRPr lang="en-US" sz="2200" dirty="0" smtClean="0">
              <a:solidFill>
                <a:schemeClr val="bg1"/>
              </a:solidFill>
              <a:latin typeface="Calibri" pitchFamily="34" charset="0"/>
            </a:endParaRPr>
          </a:p>
        </p:txBody>
      </p:sp>
      <p:pic>
        <p:nvPicPr>
          <p:cNvPr id="9222" name="Picture 6" descr="http://www.theboardgamefamily.com/wp-content/uploads/2012/06/D-Day-paratrooper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855" y="-1"/>
            <a:ext cx="8508439" cy="6381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http://www.507th.com/images/large-airbornejump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295649"/>
            <a:ext cx="4705350" cy="3562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9253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8400256" y="6381329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2400">
                <a:solidFill>
                  <a:schemeClr val="bg1"/>
                </a:solidFill>
              </a:rPr>
              <a:t>67</a:t>
            </a:fld>
            <a:endParaRPr lang="nl-NL" sz="2400" dirty="0">
              <a:solidFill>
                <a:schemeClr val="bg1"/>
              </a:solidFill>
            </a:endParaRPr>
          </a:p>
        </p:txBody>
      </p:sp>
      <p:sp>
        <p:nvSpPr>
          <p:cNvPr id="4" name="Rechthoek 3"/>
          <p:cNvSpPr/>
          <p:nvPr/>
        </p:nvSpPr>
        <p:spPr>
          <a:xfrm>
            <a:off x="9258300" y="425241"/>
            <a:ext cx="2686408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 err="1" smtClean="0">
                <a:solidFill>
                  <a:schemeClr val="bg1"/>
                </a:solidFill>
                <a:latin typeface="Calibri" pitchFamily="34" charset="0"/>
              </a:rPr>
              <a:t>Atlantikwall</a:t>
            </a:r>
            <a:r>
              <a:rPr lang="en-US" sz="2200" dirty="0" smtClean="0">
                <a:solidFill>
                  <a:schemeClr val="bg1"/>
                </a:solidFill>
                <a:latin typeface="Calibri" pitchFamily="34" charset="0"/>
              </a:rPr>
              <a:t>: </a:t>
            </a:r>
            <a:r>
              <a:rPr lang="en-US" sz="2200" dirty="0" err="1" smtClean="0">
                <a:solidFill>
                  <a:schemeClr val="bg1"/>
                </a:solidFill>
                <a:latin typeface="Calibri" pitchFamily="34" charset="0"/>
              </a:rPr>
              <a:t>Duitse</a:t>
            </a:r>
            <a:r>
              <a:rPr lang="en-US" sz="2200" dirty="0" smtClean="0">
                <a:solidFill>
                  <a:schemeClr val="bg1"/>
                </a:solidFill>
                <a:latin typeface="Calibri" pitchFamily="34" charset="0"/>
              </a:rPr>
              <a:t> </a:t>
            </a:r>
            <a:r>
              <a:rPr lang="en-US" sz="2200" dirty="0" err="1" smtClean="0">
                <a:solidFill>
                  <a:schemeClr val="bg1"/>
                </a:solidFill>
                <a:latin typeface="Calibri" pitchFamily="34" charset="0"/>
              </a:rPr>
              <a:t>verdedigingen</a:t>
            </a:r>
            <a:r>
              <a:rPr lang="en-US" sz="2200" dirty="0" smtClean="0">
                <a:solidFill>
                  <a:schemeClr val="bg1"/>
                </a:solidFill>
                <a:latin typeface="Calibri" pitchFamily="34" charset="0"/>
              </a:rPr>
              <a:t> </a:t>
            </a:r>
            <a:r>
              <a:rPr lang="en-US" sz="2200" dirty="0" err="1" smtClean="0">
                <a:solidFill>
                  <a:schemeClr val="bg1"/>
                </a:solidFill>
                <a:latin typeface="Calibri" pitchFamily="34" charset="0"/>
              </a:rPr>
              <a:t>langs</a:t>
            </a:r>
            <a:r>
              <a:rPr lang="en-US" sz="2200" dirty="0" smtClean="0">
                <a:solidFill>
                  <a:schemeClr val="bg1"/>
                </a:solidFill>
                <a:latin typeface="Calibri" pitchFamily="34" charset="0"/>
              </a:rPr>
              <a:t> de </a:t>
            </a:r>
            <a:r>
              <a:rPr lang="en-US" sz="2200" dirty="0" err="1" smtClean="0">
                <a:solidFill>
                  <a:schemeClr val="bg1"/>
                </a:solidFill>
                <a:latin typeface="Calibri" pitchFamily="34" charset="0"/>
              </a:rPr>
              <a:t>kust</a:t>
            </a:r>
            <a:r>
              <a:rPr lang="en-US" sz="2200" dirty="0" smtClean="0">
                <a:solidFill>
                  <a:schemeClr val="bg1"/>
                </a:solidFill>
                <a:latin typeface="Calibri" pitchFamily="34" charset="0"/>
              </a:rPr>
              <a:t> van West-Europa</a:t>
            </a:r>
          </a:p>
        </p:txBody>
      </p:sp>
      <p:pic>
        <p:nvPicPr>
          <p:cNvPr id="4098" name="Picture 2" descr="http://upload.wikimedia.org/wikipedia/commons/thumb/8/87/Atlantikwall.png/220px-Atlantikwall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7187" y="0"/>
            <a:ext cx="5373688" cy="6969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5797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8400256" y="6381329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2400">
                <a:solidFill>
                  <a:schemeClr val="bg1"/>
                </a:solidFill>
              </a:rPr>
              <a:t>68</a:t>
            </a:fld>
            <a:endParaRPr lang="nl-NL" sz="2400" dirty="0">
              <a:solidFill>
                <a:schemeClr val="bg1"/>
              </a:solidFill>
            </a:endParaRPr>
          </a:p>
        </p:txBody>
      </p:sp>
      <p:pic>
        <p:nvPicPr>
          <p:cNvPr id="6146" name="Picture 2" descr="http://upload.wikimedia.org/wikipedia/commons/c/ce/Bundesarchiv_Bild_146-1987-017-29A,_Frankreich,_Atlantikwal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00101" y="-1"/>
            <a:ext cx="9916619" cy="7115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hthoek 5"/>
          <p:cNvSpPr/>
          <p:nvPr/>
        </p:nvSpPr>
        <p:spPr>
          <a:xfrm>
            <a:off x="9258300" y="425241"/>
            <a:ext cx="2686408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 err="1" smtClean="0">
                <a:solidFill>
                  <a:schemeClr val="bg1"/>
                </a:solidFill>
                <a:latin typeface="Calibri" pitchFamily="34" charset="0"/>
              </a:rPr>
              <a:t>Atlantikwall</a:t>
            </a:r>
            <a:r>
              <a:rPr lang="en-US" sz="2200" dirty="0" smtClean="0">
                <a:solidFill>
                  <a:schemeClr val="bg1"/>
                </a:solidFill>
                <a:latin typeface="Calibri" pitchFamily="34" charset="0"/>
              </a:rPr>
              <a:t>: </a:t>
            </a:r>
            <a:r>
              <a:rPr lang="en-US" sz="2200" dirty="0" err="1" smtClean="0">
                <a:solidFill>
                  <a:schemeClr val="bg1"/>
                </a:solidFill>
                <a:latin typeface="Calibri" pitchFamily="34" charset="0"/>
              </a:rPr>
              <a:t>Duitse</a:t>
            </a:r>
            <a:r>
              <a:rPr lang="en-US" sz="2200" dirty="0" smtClean="0">
                <a:solidFill>
                  <a:schemeClr val="bg1"/>
                </a:solidFill>
                <a:latin typeface="Calibri" pitchFamily="34" charset="0"/>
              </a:rPr>
              <a:t> </a:t>
            </a:r>
            <a:r>
              <a:rPr lang="en-US" sz="2200" dirty="0" err="1" smtClean="0">
                <a:solidFill>
                  <a:schemeClr val="bg1"/>
                </a:solidFill>
                <a:latin typeface="Calibri" pitchFamily="34" charset="0"/>
              </a:rPr>
              <a:t>verdedigingen</a:t>
            </a:r>
            <a:r>
              <a:rPr lang="en-US" sz="2200" dirty="0" smtClean="0">
                <a:solidFill>
                  <a:schemeClr val="bg1"/>
                </a:solidFill>
                <a:latin typeface="Calibri" pitchFamily="34" charset="0"/>
              </a:rPr>
              <a:t> </a:t>
            </a:r>
            <a:r>
              <a:rPr lang="en-US" sz="2200" dirty="0" err="1" smtClean="0">
                <a:solidFill>
                  <a:schemeClr val="bg1"/>
                </a:solidFill>
                <a:latin typeface="Calibri" pitchFamily="34" charset="0"/>
              </a:rPr>
              <a:t>langs</a:t>
            </a:r>
            <a:r>
              <a:rPr lang="en-US" sz="2200" dirty="0" smtClean="0">
                <a:solidFill>
                  <a:schemeClr val="bg1"/>
                </a:solidFill>
                <a:latin typeface="Calibri" pitchFamily="34" charset="0"/>
              </a:rPr>
              <a:t> de </a:t>
            </a:r>
            <a:r>
              <a:rPr lang="en-US" sz="2200" dirty="0" err="1" smtClean="0">
                <a:solidFill>
                  <a:schemeClr val="bg1"/>
                </a:solidFill>
                <a:latin typeface="Calibri" pitchFamily="34" charset="0"/>
              </a:rPr>
              <a:t>kust</a:t>
            </a:r>
            <a:r>
              <a:rPr lang="en-US" sz="2200" dirty="0" smtClean="0">
                <a:solidFill>
                  <a:schemeClr val="bg1"/>
                </a:solidFill>
                <a:latin typeface="Calibri" pitchFamily="34" charset="0"/>
              </a:rPr>
              <a:t> van West-Europa</a:t>
            </a:r>
          </a:p>
        </p:txBody>
      </p:sp>
    </p:spTree>
    <p:extLst>
      <p:ext uri="{BB962C8B-B14F-4D97-AF65-F5344CB8AC3E}">
        <p14:creationId xmlns:p14="http://schemas.microsoft.com/office/powerpoint/2010/main" val="3753736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2" descr="http://www.cbc.ca/news/dday/gfx/map_dday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3356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8400256" y="6381329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2400">
                <a:solidFill>
                  <a:schemeClr val="bg1"/>
                </a:solidFill>
              </a:rPr>
              <a:t>69</a:t>
            </a:fld>
            <a:endParaRPr lang="nl-NL" sz="2400" dirty="0">
              <a:solidFill>
                <a:schemeClr val="bg1"/>
              </a:solidFill>
            </a:endParaRPr>
          </a:p>
        </p:txBody>
      </p:sp>
      <p:sp>
        <p:nvSpPr>
          <p:cNvPr id="4" name="Rechthoek 3"/>
          <p:cNvSpPr/>
          <p:nvPr/>
        </p:nvSpPr>
        <p:spPr>
          <a:xfrm>
            <a:off x="9258300" y="425241"/>
            <a:ext cx="2686408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 err="1" smtClean="0">
                <a:solidFill>
                  <a:schemeClr val="bg1"/>
                </a:solidFill>
                <a:latin typeface="Calibri" pitchFamily="34" charset="0"/>
              </a:rPr>
              <a:t>Zeelandingen</a:t>
            </a:r>
            <a:r>
              <a:rPr lang="en-US" sz="2200" dirty="0" smtClean="0">
                <a:solidFill>
                  <a:schemeClr val="bg1"/>
                </a:solidFill>
                <a:latin typeface="Calibri" pitchFamily="34" charset="0"/>
              </a:rPr>
              <a:t>:</a:t>
            </a:r>
          </a:p>
          <a:p>
            <a:endParaRPr lang="en-US" sz="2200" dirty="0">
              <a:solidFill>
                <a:schemeClr val="bg1"/>
              </a:solidFill>
              <a:latin typeface="Calibri" pitchFamily="34" charset="0"/>
            </a:endParaRPr>
          </a:p>
          <a:p>
            <a:r>
              <a:rPr lang="en-US" sz="2200" dirty="0" err="1" smtClean="0">
                <a:solidFill>
                  <a:schemeClr val="bg1"/>
                </a:solidFill>
                <a:latin typeface="Calibri" pitchFamily="34" charset="0"/>
              </a:rPr>
              <a:t>Soldaten</a:t>
            </a:r>
            <a:r>
              <a:rPr lang="en-US" sz="2200" dirty="0" smtClean="0">
                <a:solidFill>
                  <a:schemeClr val="bg1"/>
                </a:solidFill>
                <a:latin typeface="Calibri" pitchFamily="34" charset="0"/>
              </a:rPr>
              <a:t> </a:t>
            </a:r>
            <a:r>
              <a:rPr lang="en-US" sz="2200" dirty="0" err="1" smtClean="0">
                <a:solidFill>
                  <a:schemeClr val="bg1"/>
                </a:solidFill>
                <a:latin typeface="Calibri" pitchFamily="34" charset="0"/>
              </a:rPr>
              <a:t>landen</a:t>
            </a:r>
            <a:r>
              <a:rPr lang="en-US" sz="2200" dirty="0" smtClean="0">
                <a:solidFill>
                  <a:schemeClr val="bg1"/>
                </a:solidFill>
                <a:latin typeface="Calibri" pitchFamily="34" charset="0"/>
              </a:rPr>
              <a:t> op </a:t>
            </a:r>
            <a:r>
              <a:rPr lang="en-US" sz="2200" dirty="0" err="1" smtClean="0">
                <a:solidFill>
                  <a:schemeClr val="bg1"/>
                </a:solidFill>
                <a:latin typeface="Calibri" pitchFamily="34" charset="0"/>
              </a:rPr>
              <a:t>stranden</a:t>
            </a:r>
            <a:r>
              <a:rPr lang="en-US" sz="2200" dirty="0" smtClean="0">
                <a:solidFill>
                  <a:schemeClr val="bg1"/>
                </a:solidFill>
                <a:latin typeface="Calibri" pitchFamily="34" charset="0"/>
              </a:rPr>
              <a:t> </a:t>
            </a:r>
            <a:r>
              <a:rPr lang="en-US" sz="2200" dirty="0" err="1" smtClean="0">
                <a:solidFill>
                  <a:schemeClr val="bg1"/>
                </a:solidFill>
                <a:latin typeface="Calibri" pitchFamily="34" charset="0"/>
              </a:rPr>
              <a:t>verspreid</a:t>
            </a:r>
            <a:r>
              <a:rPr lang="en-US" sz="2200" dirty="0" smtClean="0">
                <a:solidFill>
                  <a:schemeClr val="bg1"/>
                </a:solidFill>
                <a:latin typeface="Calibri" pitchFamily="34" charset="0"/>
              </a:rPr>
              <a:t> over </a:t>
            </a:r>
            <a:r>
              <a:rPr lang="en-US" sz="2200" dirty="0" err="1" smtClean="0">
                <a:solidFill>
                  <a:schemeClr val="bg1"/>
                </a:solidFill>
                <a:latin typeface="Calibri" pitchFamily="34" charset="0"/>
              </a:rPr>
              <a:t>Normandië</a:t>
            </a:r>
            <a:endParaRPr lang="en-US" sz="2200" dirty="0" smtClean="0">
              <a:solidFill>
                <a:schemeClr val="bg1"/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0910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/>
          <p:cNvSpPr/>
          <p:nvPr/>
        </p:nvSpPr>
        <p:spPr>
          <a:xfrm>
            <a:off x="4330075" y="548680"/>
            <a:ext cx="60820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b="1" u="sng" dirty="0">
                <a:solidFill>
                  <a:schemeClr val="bg1"/>
                </a:solidFill>
              </a:rPr>
              <a:t>13 maart </a:t>
            </a:r>
            <a:r>
              <a:rPr lang="nl-NL" b="1" u="sng" dirty="0" smtClean="0">
                <a:solidFill>
                  <a:schemeClr val="bg1"/>
                </a:solidFill>
              </a:rPr>
              <a:t>1938 Anschluss</a:t>
            </a:r>
            <a:endParaRPr lang="nl-NL" b="1" u="sng" dirty="0">
              <a:solidFill>
                <a:schemeClr val="bg1"/>
              </a:solidFill>
            </a:endParaRPr>
          </a:p>
        </p:txBody>
      </p:sp>
      <p:sp>
        <p:nvSpPr>
          <p:cNvPr id="5" name="Rechthoek 4"/>
          <p:cNvSpPr/>
          <p:nvPr/>
        </p:nvSpPr>
        <p:spPr>
          <a:xfrm>
            <a:off x="4419284" y="1196753"/>
            <a:ext cx="6069204" cy="5324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2000" dirty="0">
                <a:solidFill>
                  <a:schemeClr val="bg1"/>
                </a:solidFill>
                <a:latin typeface="Calibri" pitchFamily="34" charset="0"/>
              </a:rPr>
              <a:t>Oostenrijk wordt ingenomen door Duitsland</a:t>
            </a:r>
          </a:p>
          <a:p>
            <a:endParaRPr lang="nl-NL" sz="2000" dirty="0">
              <a:solidFill>
                <a:schemeClr val="bg1"/>
              </a:solidFill>
              <a:latin typeface="Calibri" pitchFamily="34" charset="0"/>
            </a:endParaRPr>
          </a:p>
          <a:p>
            <a:endParaRPr lang="nl-NL" sz="2000" dirty="0">
              <a:solidFill>
                <a:schemeClr val="bg1"/>
              </a:solidFill>
              <a:latin typeface="Calibri" pitchFamily="34" charset="0"/>
            </a:endParaRPr>
          </a:p>
          <a:p>
            <a:endParaRPr lang="nl-NL" sz="2000" dirty="0">
              <a:solidFill>
                <a:schemeClr val="bg1"/>
              </a:solidFill>
              <a:latin typeface="Calibri" pitchFamily="34" charset="0"/>
            </a:endParaRPr>
          </a:p>
          <a:p>
            <a:endParaRPr lang="nl-NL" sz="2000" dirty="0">
              <a:solidFill>
                <a:schemeClr val="bg1"/>
              </a:solidFill>
              <a:latin typeface="Calibri" pitchFamily="34" charset="0"/>
            </a:endParaRPr>
          </a:p>
          <a:p>
            <a:endParaRPr lang="nl-NL" sz="2000" dirty="0">
              <a:solidFill>
                <a:schemeClr val="bg1"/>
              </a:solidFill>
              <a:latin typeface="Calibri" pitchFamily="34" charset="0"/>
            </a:endParaRPr>
          </a:p>
          <a:p>
            <a:endParaRPr lang="nl-NL" sz="2000" dirty="0">
              <a:solidFill>
                <a:schemeClr val="bg1"/>
              </a:solidFill>
              <a:latin typeface="Calibri" pitchFamily="34" charset="0"/>
            </a:endParaRPr>
          </a:p>
          <a:p>
            <a:endParaRPr lang="nl-NL" sz="2000" dirty="0">
              <a:solidFill>
                <a:schemeClr val="bg1"/>
              </a:solidFill>
              <a:latin typeface="Calibri" pitchFamily="34" charset="0"/>
            </a:endParaRPr>
          </a:p>
          <a:p>
            <a:endParaRPr lang="nl-NL" sz="2000" dirty="0">
              <a:solidFill>
                <a:schemeClr val="bg1"/>
              </a:solidFill>
              <a:latin typeface="Calibri" pitchFamily="34" charset="0"/>
            </a:endParaRPr>
          </a:p>
          <a:p>
            <a:endParaRPr lang="nl-NL" sz="2000" dirty="0">
              <a:solidFill>
                <a:schemeClr val="bg1"/>
              </a:solidFill>
              <a:latin typeface="Calibri" pitchFamily="34" charset="0"/>
            </a:endParaRPr>
          </a:p>
          <a:p>
            <a:endParaRPr lang="nl-NL" sz="2000" dirty="0">
              <a:solidFill>
                <a:schemeClr val="bg1"/>
              </a:solidFill>
              <a:latin typeface="Calibri" pitchFamily="34" charset="0"/>
            </a:endParaRPr>
          </a:p>
          <a:p>
            <a:endParaRPr lang="nl-NL" sz="2000" dirty="0">
              <a:solidFill>
                <a:schemeClr val="bg1"/>
              </a:solidFill>
              <a:latin typeface="Calibri" pitchFamily="34" charset="0"/>
            </a:endParaRPr>
          </a:p>
          <a:p>
            <a:r>
              <a:rPr lang="nl-NL" sz="2000" dirty="0">
                <a:solidFill>
                  <a:schemeClr val="bg1"/>
                </a:solidFill>
                <a:latin typeface="Calibri" pitchFamily="34" charset="0"/>
              </a:rPr>
              <a:t>Veel Duitsers en Oostenrijkers wilde één land worden.</a:t>
            </a:r>
          </a:p>
          <a:p>
            <a:endParaRPr lang="en-US" sz="2000" dirty="0" smtClean="0">
              <a:solidFill>
                <a:schemeClr val="bg1"/>
              </a:solidFill>
              <a:latin typeface="Calibri" pitchFamily="34" charset="0"/>
            </a:endParaRPr>
          </a:p>
          <a:p>
            <a:endParaRPr lang="nl-NL" sz="2000" dirty="0">
              <a:solidFill>
                <a:schemeClr val="bg1"/>
              </a:solidFill>
              <a:latin typeface="Calibri" pitchFamily="34" charset="0"/>
            </a:endParaRPr>
          </a:p>
          <a:p>
            <a:r>
              <a:rPr lang="nl-NL" sz="2000" u="sng" dirty="0" smtClean="0">
                <a:solidFill>
                  <a:schemeClr val="bg1"/>
                </a:solidFill>
                <a:latin typeface="Calibri" pitchFamily="34" charset="0"/>
              </a:rPr>
              <a:t>Anschluss</a:t>
            </a:r>
            <a:r>
              <a:rPr lang="nl-NL" sz="2000" dirty="0">
                <a:solidFill>
                  <a:schemeClr val="bg1"/>
                </a:solidFill>
                <a:latin typeface="Calibri" pitchFamily="34" charset="0"/>
              </a:rPr>
              <a:t>: Oostenrijk wordt gedwongen zich aan te sluiten bij Duitsland</a:t>
            </a:r>
          </a:p>
        </p:txBody>
      </p:sp>
      <p:pic>
        <p:nvPicPr>
          <p:cNvPr id="7170" name="Picture 2" descr="http://www.theholocaustexplained.org/public/cms/70/92/146/330/zEDkeO_web.jpg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5057" y="1605570"/>
            <a:ext cx="5715000" cy="262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8400256" y="6381329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2400">
                <a:solidFill>
                  <a:schemeClr val="bg1"/>
                </a:solidFill>
              </a:rPr>
              <a:t>7</a:t>
            </a:fld>
            <a:endParaRPr lang="nl-NL" sz="2400" dirty="0">
              <a:solidFill>
                <a:schemeClr val="bg1"/>
              </a:solidFill>
            </a:endParaRPr>
          </a:p>
        </p:txBody>
      </p:sp>
      <p:pic>
        <p:nvPicPr>
          <p:cNvPr id="8" name="Picture 4" descr="http://farm6.staticflickr.com/5220/5514079379_8014db442a_b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11" r="46319"/>
          <a:stretch/>
        </p:blipFill>
        <p:spPr bwMode="auto">
          <a:xfrm>
            <a:off x="0" y="0"/>
            <a:ext cx="2609321" cy="6862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Afbeelding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3820" y="4518048"/>
            <a:ext cx="926416" cy="861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483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5" name="Tekstvak 2"/>
          <p:cNvSpPr txBox="1">
            <a:spLocks noChangeArrowheads="1"/>
          </p:cNvSpPr>
          <p:nvPr/>
        </p:nvSpPr>
        <p:spPr bwMode="auto">
          <a:xfrm>
            <a:off x="1881189" y="6286500"/>
            <a:ext cx="378618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nl-NL">
                <a:latin typeface="Corbel" pitchFamily="34" charset="0"/>
              </a:rPr>
              <a:t>Eisenhower spreekt troepen toe.</a:t>
            </a:r>
          </a:p>
        </p:txBody>
      </p:sp>
      <p:sp>
        <p:nvSpPr>
          <p:cNvPr id="6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8400256" y="6381329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2400">
                <a:solidFill>
                  <a:schemeClr val="bg1"/>
                </a:solidFill>
              </a:rPr>
              <a:t>70</a:t>
            </a:fld>
            <a:endParaRPr lang="nl-NL" sz="2400" dirty="0">
              <a:solidFill>
                <a:schemeClr val="bg1"/>
              </a:solidFill>
            </a:endParaRPr>
          </a:p>
        </p:txBody>
      </p:sp>
      <p:pic>
        <p:nvPicPr>
          <p:cNvPr id="7170" name="Picture 2" descr="http://www.historyofwar.org/Pictures/HMS_Rodney_D-Day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00"/>
          <a:stretch/>
        </p:blipFill>
        <p:spPr bwMode="auto">
          <a:xfrm>
            <a:off x="-628651" y="0"/>
            <a:ext cx="981075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hthoek 7"/>
          <p:cNvSpPr/>
          <p:nvPr/>
        </p:nvSpPr>
        <p:spPr>
          <a:xfrm>
            <a:off x="9258300" y="425241"/>
            <a:ext cx="2686408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 smtClean="0">
                <a:solidFill>
                  <a:schemeClr val="bg1"/>
                </a:solidFill>
                <a:latin typeface="Calibri" pitchFamily="34" charset="0"/>
              </a:rPr>
              <a:t>De </a:t>
            </a:r>
            <a:r>
              <a:rPr lang="en-US" sz="2200" dirty="0" err="1" smtClean="0">
                <a:solidFill>
                  <a:schemeClr val="bg1"/>
                </a:solidFill>
                <a:latin typeface="Calibri" pitchFamily="34" charset="0"/>
              </a:rPr>
              <a:t>Atlantikwal</a:t>
            </a:r>
            <a:r>
              <a:rPr lang="en-US" sz="2200" dirty="0" smtClean="0">
                <a:solidFill>
                  <a:schemeClr val="bg1"/>
                </a:solidFill>
                <a:latin typeface="Calibri" pitchFamily="34" charset="0"/>
              </a:rPr>
              <a:t> </a:t>
            </a:r>
            <a:r>
              <a:rPr lang="en-US" sz="2200" dirty="0" err="1" smtClean="0">
                <a:solidFill>
                  <a:schemeClr val="bg1"/>
                </a:solidFill>
                <a:latin typeface="Calibri" pitchFamily="34" charset="0"/>
              </a:rPr>
              <a:t>werd</a:t>
            </a:r>
            <a:r>
              <a:rPr lang="en-US" sz="2200" dirty="0" smtClean="0">
                <a:solidFill>
                  <a:schemeClr val="bg1"/>
                </a:solidFill>
                <a:latin typeface="Calibri" pitchFamily="34" charset="0"/>
              </a:rPr>
              <a:t> </a:t>
            </a:r>
            <a:r>
              <a:rPr lang="en-US" sz="2200" dirty="0" err="1" smtClean="0">
                <a:solidFill>
                  <a:schemeClr val="bg1"/>
                </a:solidFill>
                <a:latin typeface="Calibri" pitchFamily="34" charset="0"/>
              </a:rPr>
              <a:t>beschoten</a:t>
            </a:r>
            <a:r>
              <a:rPr lang="en-US" sz="2200" dirty="0" smtClean="0">
                <a:solidFill>
                  <a:schemeClr val="bg1"/>
                </a:solidFill>
                <a:latin typeface="Calibri" pitchFamily="34" charset="0"/>
              </a:rPr>
              <a:t> </a:t>
            </a:r>
            <a:r>
              <a:rPr lang="en-US" sz="2200" dirty="0" err="1" smtClean="0">
                <a:solidFill>
                  <a:schemeClr val="bg1"/>
                </a:solidFill>
                <a:latin typeface="Calibri" pitchFamily="34" charset="0"/>
              </a:rPr>
              <a:t>vanuit</a:t>
            </a:r>
            <a:r>
              <a:rPr lang="en-US" sz="2200" dirty="0" smtClean="0">
                <a:solidFill>
                  <a:schemeClr val="bg1"/>
                </a:solidFill>
                <a:latin typeface="Calibri" pitchFamily="34" charset="0"/>
              </a:rPr>
              <a:t> zee </a:t>
            </a:r>
            <a:r>
              <a:rPr lang="en-US" sz="2200" dirty="0" err="1" smtClean="0">
                <a:solidFill>
                  <a:schemeClr val="bg1"/>
                </a:solidFill>
                <a:latin typeface="Calibri" pitchFamily="34" charset="0"/>
              </a:rPr>
              <a:t>voordat</a:t>
            </a:r>
            <a:r>
              <a:rPr lang="en-US" sz="2200" dirty="0" smtClean="0">
                <a:solidFill>
                  <a:schemeClr val="bg1"/>
                </a:solidFill>
                <a:latin typeface="Calibri" pitchFamily="34" charset="0"/>
              </a:rPr>
              <a:t> de </a:t>
            </a:r>
            <a:r>
              <a:rPr lang="en-US" sz="2200" dirty="0" err="1" smtClean="0">
                <a:solidFill>
                  <a:schemeClr val="bg1"/>
                </a:solidFill>
                <a:latin typeface="Calibri" pitchFamily="34" charset="0"/>
              </a:rPr>
              <a:t>troepen</a:t>
            </a:r>
            <a:r>
              <a:rPr lang="en-US" sz="2200" dirty="0" smtClean="0">
                <a:solidFill>
                  <a:schemeClr val="bg1"/>
                </a:solidFill>
                <a:latin typeface="Calibri" pitchFamily="34" charset="0"/>
              </a:rPr>
              <a:t> </a:t>
            </a:r>
            <a:r>
              <a:rPr lang="en-US" sz="2200" dirty="0" err="1" smtClean="0">
                <a:solidFill>
                  <a:schemeClr val="bg1"/>
                </a:solidFill>
                <a:latin typeface="Calibri" pitchFamily="34" charset="0"/>
              </a:rPr>
              <a:t>zouden</a:t>
            </a:r>
            <a:r>
              <a:rPr lang="en-US" sz="2200" dirty="0" smtClean="0">
                <a:solidFill>
                  <a:schemeClr val="bg1"/>
                </a:solidFill>
                <a:latin typeface="Calibri" pitchFamily="34" charset="0"/>
              </a:rPr>
              <a:t> </a:t>
            </a:r>
            <a:r>
              <a:rPr lang="en-US" sz="2200" dirty="0" err="1" smtClean="0">
                <a:solidFill>
                  <a:schemeClr val="bg1"/>
                </a:solidFill>
                <a:latin typeface="Calibri" pitchFamily="34" charset="0"/>
              </a:rPr>
              <a:t>landen</a:t>
            </a:r>
            <a:endParaRPr lang="en-US" sz="2200" dirty="0" smtClean="0">
              <a:solidFill>
                <a:schemeClr val="bg1"/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2582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8400256" y="6381329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2400">
                <a:solidFill>
                  <a:schemeClr val="bg1"/>
                </a:solidFill>
              </a:rPr>
              <a:t>71</a:t>
            </a:fld>
            <a:endParaRPr lang="nl-NL" sz="2400" dirty="0">
              <a:solidFill>
                <a:schemeClr val="bg1"/>
              </a:solidFill>
            </a:endParaRPr>
          </a:p>
        </p:txBody>
      </p:sp>
      <p:pic>
        <p:nvPicPr>
          <p:cNvPr id="7170" name="Picture 2" descr="http://blog.francedc.org/wp-content/uploads/2014/05/la_webster3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895689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9969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5" name="Tekstvak 2"/>
          <p:cNvSpPr txBox="1">
            <a:spLocks noChangeArrowheads="1"/>
          </p:cNvSpPr>
          <p:nvPr/>
        </p:nvSpPr>
        <p:spPr bwMode="auto">
          <a:xfrm>
            <a:off x="1881189" y="6286500"/>
            <a:ext cx="378618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nl-NL">
                <a:latin typeface="Corbel" pitchFamily="34" charset="0"/>
              </a:rPr>
              <a:t>Eisenhower spreekt troepen toe.</a:t>
            </a:r>
          </a:p>
        </p:txBody>
      </p:sp>
      <p:sp>
        <p:nvSpPr>
          <p:cNvPr id="5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8400256" y="6381329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2400">
                <a:solidFill>
                  <a:schemeClr val="bg1"/>
                </a:solidFill>
              </a:rPr>
              <a:t>72</a:t>
            </a:fld>
            <a:endParaRPr lang="nl-NL" sz="2400" dirty="0">
              <a:solidFill>
                <a:schemeClr val="bg1"/>
              </a:solidFill>
            </a:endParaRPr>
          </a:p>
        </p:txBody>
      </p:sp>
      <p:pic>
        <p:nvPicPr>
          <p:cNvPr id="5122" name="Picture 2" descr="http://www.historylink101.com/wwII_b-w/d-day/practice/images/IMG_421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63050" cy="6874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4342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1" name="Picture 4" descr="E:\Studie\! - Recent - !\wwmg\DDay_Museum_067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274633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8400256" y="6381329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2400">
                <a:solidFill>
                  <a:schemeClr val="bg1"/>
                </a:solidFill>
              </a:rPr>
              <a:t>73</a:t>
            </a:fld>
            <a:endParaRPr lang="nl-NL" sz="2400" dirty="0">
              <a:solidFill>
                <a:schemeClr val="bg1"/>
              </a:solidFill>
            </a:endParaRPr>
          </a:p>
        </p:txBody>
      </p:sp>
      <p:sp>
        <p:nvSpPr>
          <p:cNvPr id="6" name="Rechthoek 5"/>
          <p:cNvSpPr/>
          <p:nvPr/>
        </p:nvSpPr>
        <p:spPr>
          <a:xfrm>
            <a:off x="9893633" y="425241"/>
            <a:ext cx="2298367" cy="2123658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200" dirty="0" smtClean="0">
                <a:solidFill>
                  <a:schemeClr val="bg1"/>
                </a:solidFill>
                <a:latin typeface="Calibri" pitchFamily="34" charset="0"/>
              </a:rPr>
              <a:t>De </a:t>
            </a:r>
            <a:r>
              <a:rPr lang="en-US" sz="2200" dirty="0" err="1" smtClean="0">
                <a:solidFill>
                  <a:schemeClr val="bg1"/>
                </a:solidFill>
                <a:latin typeface="Calibri" pitchFamily="34" charset="0"/>
              </a:rPr>
              <a:t>Duitsers</a:t>
            </a:r>
            <a:r>
              <a:rPr lang="en-US" sz="2200" dirty="0" smtClean="0">
                <a:solidFill>
                  <a:schemeClr val="bg1"/>
                </a:solidFill>
                <a:latin typeface="Calibri" pitchFamily="34" charset="0"/>
              </a:rPr>
              <a:t> </a:t>
            </a:r>
            <a:r>
              <a:rPr lang="en-US" sz="2200" dirty="0" err="1" smtClean="0">
                <a:solidFill>
                  <a:schemeClr val="bg1"/>
                </a:solidFill>
                <a:latin typeface="Calibri" pitchFamily="34" charset="0"/>
              </a:rPr>
              <a:t>werden</a:t>
            </a:r>
            <a:r>
              <a:rPr lang="en-US" sz="2200" dirty="0" smtClean="0">
                <a:solidFill>
                  <a:schemeClr val="bg1"/>
                </a:solidFill>
                <a:latin typeface="Calibri" pitchFamily="34" charset="0"/>
              </a:rPr>
              <a:t> </a:t>
            </a:r>
            <a:r>
              <a:rPr lang="en-US" sz="2200" dirty="0">
                <a:solidFill>
                  <a:schemeClr val="bg1"/>
                </a:solidFill>
                <a:latin typeface="Calibri" pitchFamily="34" charset="0"/>
              </a:rPr>
              <a:t> </a:t>
            </a:r>
            <a:r>
              <a:rPr lang="en-US" sz="2200" dirty="0" smtClean="0">
                <a:solidFill>
                  <a:schemeClr val="bg1"/>
                </a:solidFill>
                <a:latin typeface="Calibri" pitchFamily="34" charset="0"/>
              </a:rPr>
              <a:t>in de war </a:t>
            </a:r>
            <a:r>
              <a:rPr lang="en-US" sz="2200" dirty="0" err="1" smtClean="0">
                <a:solidFill>
                  <a:schemeClr val="bg1"/>
                </a:solidFill>
                <a:latin typeface="Calibri" pitchFamily="34" charset="0"/>
              </a:rPr>
              <a:t>gebracht</a:t>
            </a:r>
            <a:r>
              <a:rPr lang="en-US" sz="2200" dirty="0" smtClean="0">
                <a:solidFill>
                  <a:schemeClr val="bg1"/>
                </a:solidFill>
                <a:latin typeface="Calibri" pitchFamily="34" charset="0"/>
              </a:rPr>
              <a:t> met </a:t>
            </a:r>
            <a:r>
              <a:rPr lang="en-US" sz="2200" dirty="0" err="1" smtClean="0">
                <a:solidFill>
                  <a:schemeClr val="bg1"/>
                </a:solidFill>
                <a:latin typeface="Calibri" pitchFamily="34" charset="0"/>
              </a:rPr>
              <a:t>neplandingen</a:t>
            </a:r>
            <a:r>
              <a:rPr lang="en-US" sz="2200" dirty="0" smtClean="0">
                <a:solidFill>
                  <a:schemeClr val="bg1"/>
                </a:solidFill>
                <a:latin typeface="Calibri" pitchFamily="34" charset="0"/>
              </a:rPr>
              <a:t> op </a:t>
            </a:r>
            <a:r>
              <a:rPr lang="en-US" sz="2200" dirty="0" err="1" smtClean="0">
                <a:solidFill>
                  <a:schemeClr val="bg1"/>
                </a:solidFill>
                <a:latin typeface="Calibri" pitchFamily="34" charset="0"/>
              </a:rPr>
              <a:t>andere</a:t>
            </a:r>
            <a:r>
              <a:rPr lang="en-US" sz="2200" dirty="0" smtClean="0">
                <a:solidFill>
                  <a:schemeClr val="bg1"/>
                </a:solidFill>
                <a:latin typeface="Calibri" pitchFamily="34" charset="0"/>
              </a:rPr>
              <a:t> </a:t>
            </a:r>
            <a:r>
              <a:rPr lang="en-US" sz="2200" dirty="0" err="1" smtClean="0">
                <a:solidFill>
                  <a:schemeClr val="bg1"/>
                </a:solidFill>
                <a:latin typeface="Calibri" pitchFamily="34" charset="0"/>
              </a:rPr>
              <a:t>plekken</a:t>
            </a:r>
            <a:r>
              <a:rPr lang="en-US" sz="2200" dirty="0" smtClean="0">
                <a:solidFill>
                  <a:schemeClr val="bg1"/>
                </a:solidFill>
                <a:latin typeface="Calibri" pitchFamily="34" charset="0"/>
              </a:rPr>
              <a:t> in Europa.</a:t>
            </a:r>
          </a:p>
        </p:txBody>
      </p:sp>
    </p:spTree>
    <p:extLst>
      <p:ext uri="{BB962C8B-B14F-4D97-AF65-F5344CB8AC3E}">
        <p14:creationId xmlns:p14="http://schemas.microsoft.com/office/powerpoint/2010/main" val="2531199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8400256" y="6381329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2400">
                <a:solidFill>
                  <a:schemeClr val="bg1"/>
                </a:solidFill>
              </a:rPr>
              <a:t>74</a:t>
            </a:fld>
            <a:endParaRPr lang="nl-NL" sz="2400" dirty="0">
              <a:solidFill>
                <a:schemeClr val="bg1"/>
              </a:solidFill>
            </a:endParaRPr>
          </a:p>
        </p:txBody>
      </p:sp>
      <p:pic>
        <p:nvPicPr>
          <p:cNvPr id="8194" name="Picture 2" descr="http://www.nationalinfantrymuseum.org/wp-content/uploads/2013/06/381d402fb171b4a1e9e74b7bfac4cf5b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83709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hthoek 3"/>
          <p:cNvSpPr/>
          <p:nvPr/>
        </p:nvSpPr>
        <p:spPr>
          <a:xfrm>
            <a:off x="9258300" y="425241"/>
            <a:ext cx="2686408" cy="4154984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200" dirty="0" smtClean="0">
                <a:solidFill>
                  <a:schemeClr val="bg1"/>
                </a:solidFill>
                <a:latin typeface="Calibri" pitchFamily="34" charset="0"/>
              </a:rPr>
              <a:t>Na </a:t>
            </a:r>
            <a:r>
              <a:rPr lang="en-US" sz="2200" dirty="0" err="1" smtClean="0">
                <a:solidFill>
                  <a:schemeClr val="bg1"/>
                </a:solidFill>
                <a:latin typeface="Calibri" pitchFamily="34" charset="0"/>
              </a:rPr>
              <a:t>hevige</a:t>
            </a:r>
            <a:r>
              <a:rPr lang="en-US" sz="2200" dirty="0" smtClean="0">
                <a:solidFill>
                  <a:schemeClr val="bg1"/>
                </a:solidFill>
                <a:latin typeface="Calibri" pitchFamily="34" charset="0"/>
              </a:rPr>
              <a:t> </a:t>
            </a:r>
            <a:r>
              <a:rPr lang="en-US" sz="2200" dirty="0" err="1" smtClean="0">
                <a:solidFill>
                  <a:schemeClr val="bg1"/>
                </a:solidFill>
                <a:latin typeface="Calibri" pitchFamily="34" charset="0"/>
              </a:rPr>
              <a:t>gevechten</a:t>
            </a:r>
            <a:r>
              <a:rPr lang="en-US" sz="2200" dirty="0" smtClean="0">
                <a:solidFill>
                  <a:schemeClr val="bg1"/>
                </a:solidFill>
                <a:latin typeface="Calibri" pitchFamily="34" charset="0"/>
              </a:rPr>
              <a:t> </a:t>
            </a:r>
            <a:r>
              <a:rPr lang="en-US" sz="2200" dirty="0" err="1" smtClean="0">
                <a:solidFill>
                  <a:schemeClr val="bg1"/>
                </a:solidFill>
                <a:latin typeface="Calibri" pitchFamily="34" charset="0"/>
              </a:rPr>
              <a:t>worden</a:t>
            </a:r>
            <a:r>
              <a:rPr lang="en-US" sz="2200" dirty="0" smtClean="0">
                <a:solidFill>
                  <a:schemeClr val="bg1"/>
                </a:solidFill>
                <a:latin typeface="Calibri" pitchFamily="34" charset="0"/>
              </a:rPr>
              <a:t> de </a:t>
            </a:r>
            <a:r>
              <a:rPr lang="en-US" sz="2200" dirty="0" err="1" smtClean="0">
                <a:solidFill>
                  <a:schemeClr val="bg1"/>
                </a:solidFill>
                <a:latin typeface="Calibri" pitchFamily="34" charset="0"/>
              </a:rPr>
              <a:t>meeste</a:t>
            </a:r>
            <a:r>
              <a:rPr lang="en-US" sz="2200" dirty="0" smtClean="0">
                <a:solidFill>
                  <a:schemeClr val="bg1"/>
                </a:solidFill>
                <a:latin typeface="Calibri" pitchFamily="34" charset="0"/>
              </a:rPr>
              <a:t> </a:t>
            </a:r>
            <a:r>
              <a:rPr lang="en-US" sz="2200" dirty="0" err="1" smtClean="0">
                <a:solidFill>
                  <a:schemeClr val="bg1"/>
                </a:solidFill>
                <a:latin typeface="Calibri" pitchFamily="34" charset="0"/>
              </a:rPr>
              <a:t>stranden</a:t>
            </a:r>
            <a:r>
              <a:rPr lang="en-US" sz="2200" dirty="0" smtClean="0">
                <a:solidFill>
                  <a:schemeClr val="bg1"/>
                </a:solidFill>
                <a:latin typeface="Calibri" pitchFamily="34" charset="0"/>
              </a:rPr>
              <a:t> </a:t>
            </a:r>
            <a:r>
              <a:rPr lang="en-US" sz="2200" dirty="0" err="1" smtClean="0">
                <a:solidFill>
                  <a:schemeClr val="bg1"/>
                </a:solidFill>
                <a:latin typeface="Calibri" pitchFamily="34" charset="0"/>
              </a:rPr>
              <a:t>veroverd</a:t>
            </a:r>
            <a:r>
              <a:rPr lang="en-US" sz="2200" dirty="0" smtClean="0">
                <a:solidFill>
                  <a:schemeClr val="bg1"/>
                </a:solidFill>
                <a:latin typeface="Calibri" pitchFamily="34" charset="0"/>
              </a:rPr>
              <a:t>.</a:t>
            </a:r>
          </a:p>
          <a:p>
            <a:endParaRPr lang="en-US" sz="2200" dirty="0">
              <a:solidFill>
                <a:schemeClr val="bg1"/>
              </a:solidFill>
              <a:latin typeface="Calibri" pitchFamily="34" charset="0"/>
            </a:endParaRPr>
          </a:p>
          <a:p>
            <a:endParaRPr lang="en-US" sz="2200" dirty="0" smtClean="0">
              <a:solidFill>
                <a:schemeClr val="bg1"/>
              </a:solidFill>
              <a:latin typeface="Calibri" pitchFamily="34" charset="0"/>
            </a:endParaRPr>
          </a:p>
          <a:p>
            <a:r>
              <a:rPr lang="en-US" sz="2200" dirty="0" smtClean="0">
                <a:solidFill>
                  <a:schemeClr val="bg1"/>
                </a:solidFill>
                <a:latin typeface="Calibri" pitchFamily="34" charset="0"/>
              </a:rPr>
              <a:t>Op ‘Omaha beach’ </a:t>
            </a:r>
            <a:r>
              <a:rPr lang="en-US" sz="2200" dirty="0" err="1" smtClean="0">
                <a:solidFill>
                  <a:schemeClr val="bg1"/>
                </a:solidFill>
                <a:latin typeface="Calibri" pitchFamily="34" charset="0"/>
              </a:rPr>
              <a:t>wordt</a:t>
            </a:r>
            <a:r>
              <a:rPr lang="en-US" sz="2200" dirty="0" smtClean="0">
                <a:solidFill>
                  <a:schemeClr val="bg1"/>
                </a:solidFill>
                <a:latin typeface="Calibri" pitchFamily="34" charset="0"/>
              </a:rPr>
              <a:t> het </a:t>
            </a:r>
            <a:r>
              <a:rPr lang="en-US" sz="2200" dirty="0" err="1" smtClean="0">
                <a:solidFill>
                  <a:schemeClr val="bg1"/>
                </a:solidFill>
                <a:latin typeface="Calibri" pitchFamily="34" charset="0"/>
              </a:rPr>
              <a:t>hardst</a:t>
            </a:r>
            <a:r>
              <a:rPr lang="en-US" sz="2200" dirty="0" smtClean="0">
                <a:solidFill>
                  <a:schemeClr val="bg1"/>
                </a:solidFill>
                <a:latin typeface="Calibri" pitchFamily="34" charset="0"/>
              </a:rPr>
              <a:t> </a:t>
            </a:r>
            <a:r>
              <a:rPr lang="en-US" sz="2200" dirty="0" err="1" smtClean="0">
                <a:solidFill>
                  <a:schemeClr val="bg1"/>
                </a:solidFill>
                <a:latin typeface="Calibri" pitchFamily="34" charset="0"/>
              </a:rPr>
              <a:t>gevochten</a:t>
            </a:r>
            <a:r>
              <a:rPr lang="en-US" sz="2200" dirty="0" smtClean="0">
                <a:solidFill>
                  <a:schemeClr val="bg1"/>
                </a:solidFill>
                <a:latin typeface="Calibri" pitchFamily="34" charset="0"/>
              </a:rPr>
              <a:t>.</a:t>
            </a:r>
          </a:p>
          <a:p>
            <a:endParaRPr lang="en-US" sz="2200" dirty="0">
              <a:solidFill>
                <a:schemeClr val="bg1"/>
              </a:solidFill>
              <a:latin typeface="Calibri" pitchFamily="34" charset="0"/>
            </a:endParaRPr>
          </a:p>
          <a:p>
            <a:r>
              <a:rPr lang="en-US" sz="2200" dirty="0" smtClean="0">
                <a:solidFill>
                  <a:schemeClr val="bg1"/>
                </a:solidFill>
                <a:latin typeface="Calibri" pitchFamily="34" charset="0"/>
              </a:rPr>
              <a:t>10.000 </a:t>
            </a:r>
            <a:r>
              <a:rPr lang="en-US" sz="2200" dirty="0" err="1" smtClean="0">
                <a:solidFill>
                  <a:schemeClr val="bg1"/>
                </a:solidFill>
                <a:latin typeface="Calibri" pitchFamily="34" charset="0"/>
              </a:rPr>
              <a:t>soldaten</a:t>
            </a:r>
            <a:r>
              <a:rPr lang="en-US" sz="2200" dirty="0" smtClean="0">
                <a:solidFill>
                  <a:schemeClr val="bg1"/>
                </a:solidFill>
                <a:latin typeface="Calibri" pitchFamily="34" charset="0"/>
              </a:rPr>
              <a:t> </a:t>
            </a:r>
            <a:r>
              <a:rPr lang="en-US" sz="2200" dirty="0" err="1" smtClean="0">
                <a:solidFill>
                  <a:schemeClr val="bg1"/>
                </a:solidFill>
                <a:latin typeface="Calibri" pitchFamily="34" charset="0"/>
              </a:rPr>
              <a:t>raken</a:t>
            </a:r>
            <a:r>
              <a:rPr lang="en-US" sz="2200" dirty="0" smtClean="0">
                <a:solidFill>
                  <a:schemeClr val="bg1"/>
                </a:solidFill>
                <a:latin typeface="Calibri" pitchFamily="34" charset="0"/>
              </a:rPr>
              <a:t> </a:t>
            </a:r>
            <a:r>
              <a:rPr lang="en-US" sz="2200" dirty="0" err="1" smtClean="0">
                <a:solidFill>
                  <a:schemeClr val="bg1"/>
                </a:solidFill>
                <a:latin typeface="Calibri" pitchFamily="34" charset="0"/>
              </a:rPr>
              <a:t>daar</a:t>
            </a:r>
            <a:r>
              <a:rPr lang="en-US" sz="2200" dirty="0" smtClean="0">
                <a:solidFill>
                  <a:schemeClr val="bg1"/>
                </a:solidFill>
                <a:latin typeface="Calibri" pitchFamily="34" charset="0"/>
              </a:rPr>
              <a:t> </a:t>
            </a:r>
            <a:r>
              <a:rPr lang="en-US" sz="2200" dirty="0" err="1" smtClean="0">
                <a:solidFill>
                  <a:schemeClr val="bg1"/>
                </a:solidFill>
                <a:latin typeface="Calibri" pitchFamily="34" charset="0"/>
              </a:rPr>
              <a:t>gewond</a:t>
            </a:r>
            <a:r>
              <a:rPr lang="en-US" sz="2200" dirty="0" smtClean="0">
                <a:solidFill>
                  <a:schemeClr val="bg1"/>
                </a:solidFill>
                <a:latin typeface="Calibri" pitchFamily="34" charset="0"/>
              </a:rPr>
              <a:t>. 4000 </a:t>
            </a:r>
            <a:r>
              <a:rPr lang="en-US" sz="2200" dirty="0" err="1" smtClean="0">
                <a:solidFill>
                  <a:schemeClr val="bg1"/>
                </a:solidFill>
                <a:latin typeface="Calibri" pitchFamily="34" charset="0"/>
              </a:rPr>
              <a:t>overleden</a:t>
            </a:r>
            <a:r>
              <a:rPr lang="en-US" sz="2200" dirty="0" smtClean="0">
                <a:solidFill>
                  <a:schemeClr val="bg1"/>
                </a:solidFill>
                <a:latin typeface="Calibri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80321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9386888" y="6356351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2400">
                <a:solidFill>
                  <a:schemeClr val="bg1"/>
                </a:solidFill>
              </a:rPr>
              <a:t>75</a:t>
            </a:fld>
            <a:endParaRPr lang="nl-NL" sz="2400" dirty="0">
              <a:solidFill>
                <a:schemeClr val="bg1"/>
              </a:solidFill>
            </a:endParaRPr>
          </a:p>
        </p:txBody>
      </p:sp>
      <p:pic>
        <p:nvPicPr>
          <p:cNvPr id="1028" name="Picture 4" descr="http://privateletters.net/MAPS/ETO/AlliedGainsInEurope194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3596" y="0"/>
            <a:ext cx="901009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4806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5" name="Tekstvak 2"/>
          <p:cNvSpPr txBox="1">
            <a:spLocks noChangeArrowheads="1"/>
          </p:cNvSpPr>
          <p:nvPr/>
        </p:nvSpPr>
        <p:spPr bwMode="auto">
          <a:xfrm>
            <a:off x="1881189" y="6286500"/>
            <a:ext cx="378618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nl-NL">
                <a:latin typeface="Corbel" pitchFamily="34" charset="0"/>
              </a:rPr>
              <a:t>Eisenhower spreekt troepen toe.</a:t>
            </a:r>
          </a:p>
        </p:txBody>
      </p:sp>
      <p:sp>
        <p:nvSpPr>
          <p:cNvPr id="5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8400256" y="6381329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2400">
                <a:solidFill>
                  <a:schemeClr val="bg1"/>
                </a:solidFill>
              </a:rPr>
              <a:t>76</a:t>
            </a:fld>
            <a:endParaRPr lang="nl-NL" sz="2400" dirty="0">
              <a:solidFill>
                <a:schemeClr val="bg1"/>
              </a:solidFill>
            </a:endParaRPr>
          </a:p>
        </p:txBody>
      </p:sp>
      <p:sp>
        <p:nvSpPr>
          <p:cNvPr id="6" name="Tekstvak 1"/>
          <p:cNvSpPr txBox="1">
            <a:spLocks noChangeArrowheads="1"/>
          </p:cNvSpPr>
          <p:nvPr/>
        </p:nvSpPr>
        <p:spPr bwMode="auto">
          <a:xfrm>
            <a:off x="2799820" y="445046"/>
            <a:ext cx="7990505" cy="68634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nl-NL" sz="2200" dirty="0">
                <a:solidFill>
                  <a:schemeClr val="bg1"/>
                </a:solidFill>
                <a:latin typeface="+mj-lt"/>
              </a:rPr>
              <a:t>Na het succes van D-Day wonnen de geallieerden snel terrein.</a:t>
            </a:r>
          </a:p>
          <a:p>
            <a:pPr eaLnBrk="1" hangingPunct="1"/>
            <a:endParaRPr lang="nl-NL" sz="2200" dirty="0">
              <a:solidFill>
                <a:schemeClr val="bg1"/>
              </a:solidFill>
              <a:latin typeface="+mj-lt"/>
            </a:endParaRPr>
          </a:p>
          <a:p>
            <a:pPr eaLnBrk="1" hangingPunct="1"/>
            <a:endParaRPr lang="nl-NL" sz="2200" dirty="0">
              <a:solidFill>
                <a:schemeClr val="bg1"/>
              </a:solidFill>
              <a:latin typeface="+mj-lt"/>
            </a:endParaRPr>
          </a:p>
          <a:p>
            <a:pPr eaLnBrk="1" hangingPunct="1"/>
            <a:endParaRPr lang="nl-NL" sz="2200" dirty="0">
              <a:solidFill>
                <a:schemeClr val="bg1"/>
              </a:solidFill>
              <a:latin typeface="+mj-lt"/>
            </a:endParaRPr>
          </a:p>
          <a:p>
            <a:pPr eaLnBrk="1" hangingPunct="1"/>
            <a:endParaRPr lang="nl-NL" sz="2200" dirty="0">
              <a:solidFill>
                <a:schemeClr val="bg1"/>
              </a:solidFill>
              <a:latin typeface="+mj-lt"/>
            </a:endParaRPr>
          </a:p>
          <a:p>
            <a:pPr eaLnBrk="1" hangingPunct="1"/>
            <a:endParaRPr lang="nl-NL" sz="2200" dirty="0">
              <a:solidFill>
                <a:schemeClr val="bg1"/>
              </a:solidFill>
              <a:latin typeface="+mj-lt"/>
            </a:endParaRPr>
          </a:p>
          <a:p>
            <a:pPr eaLnBrk="1" hangingPunct="1"/>
            <a:endParaRPr lang="nl-NL" sz="2200" dirty="0">
              <a:solidFill>
                <a:schemeClr val="bg1"/>
              </a:solidFill>
              <a:latin typeface="+mj-lt"/>
            </a:endParaRPr>
          </a:p>
          <a:p>
            <a:pPr eaLnBrk="1" hangingPunct="1"/>
            <a:endParaRPr lang="nl-NL" sz="2200" dirty="0">
              <a:solidFill>
                <a:schemeClr val="bg1"/>
              </a:solidFill>
              <a:latin typeface="+mj-lt"/>
            </a:endParaRPr>
          </a:p>
          <a:p>
            <a:pPr eaLnBrk="1" hangingPunct="1"/>
            <a:endParaRPr lang="nl-NL" sz="2200" dirty="0">
              <a:solidFill>
                <a:schemeClr val="bg1"/>
              </a:solidFill>
              <a:latin typeface="+mj-lt"/>
            </a:endParaRPr>
          </a:p>
          <a:p>
            <a:pPr eaLnBrk="1" hangingPunct="1"/>
            <a:endParaRPr lang="nl-NL" sz="2200" dirty="0">
              <a:solidFill>
                <a:schemeClr val="bg1"/>
              </a:solidFill>
              <a:latin typeface="+mj-lt"/>
            </a:endParaRPr>
          </a:p>
          <a:p>
            <a:pPr eaLnBrk="1" hangingPunct="1"/>
            <a:endParaRPr lang="nl-NL" sz="2200" dirty="0">
              <a:solidFill>
                <a:schemeClr val="bg1"/>
              </a:solidFill>
              <a:latin typeface="+mj-lt"/>
            </a:endParaRPr>
          </a:p>
          <a:p>
            <a:pPr eaLnBrk="1" hangingPunct="1"/>
            <a:endParaRPr lang="nl-NL" sz="2200" dirty="0">
              <a:solidFill>
                <a:schemeClr val="bg1"/>
              </a:solidFill>
              <a:latin typeface="+mj-lt"/>
            </a:endParaRPr>
          </a:p>
          <a:p>
            <a:pPr eaLnBrk="1" hangingPunct="1"/>
            <a:endParaRPr lang="nl-NL" sz="2200" dirty="0">
              <a:solidFill>
                <a:schemeClr val="bg1"/>
              </a:solidFill>
              <a:latin typeface="+mj-lt"/>
            </a:endParaRPr>
          </a:p>
          <a:p>
            <a:pPr eaLnBrk="1" hangingPunct="1"/>
            <a:endParaRPr lang="nl-NL" sz="2200" dirty="0">
              <a:solidFill>
                <a:schemeClr val="bg1"/>
              </a:solidFill>
              <a:latin typeface="+mj-lt"/>
            </a:endParaRPr>
          </a:p>
          <a:p>
            <a:pPr eaLnBrk="1" hangingPunct="1"/>
            <a:endParaRPr lang="nl-NL" sz="2200" dirty="0">
              <a:solidFill>
                <a:schemeClr val="bg1"/>
              </a:solidFill>
              <a:latin typeface="+mj-lt"/>
            </a:endParaRPr>
          </a:p>
          <a:p>
            <a:pPr eaLnBrk="1" hangingPunct="1"/>
            <a:endParaRPr lang="nl-NL" sz="2200" dirty="0">
              <a:solidFill>
                <a:schemeClr val="bg1"/>
              </a:solidFill>
              <a:latin typeface="+mj-lt"/>
            </a:endParaRPr>
          </a:p>
          <a:p>
            <a:pPr eaLnBrk="1" hangingPunct="1"/>
            <a:r>
              <a:rPr lang="nl-NL" sz="2200" dirty="0">
                <a:solidFill>
                  <a:schemeClr val="bg1"/>
                </a:solidFill>
                <a:latin typeface="+mj-lt"/>
              </a:rPr>
              <a:t>De opmars naar Berlijn was begonnen. (Russen vanuit het Oosten, geallieerden vanuit het Westen)</a:t>
            </a:r>
          </a:p>
          <a:p>
            <a:pPr eaLnBrk="1" hangingPunct="1">
              <a:buFontTx/>
              <a:buChar char="-"/>
            </a:pPr>
            <a:endParaRPr lang="nl-NL" sz="2200" dirty="0">
              <a:solidFill>
                <a:schemeClr val="bg1"/>
              </a:solidFill>
              <a:latin typeface="+mj-lt"/>
            </a:endParaRPr>
          </a:p>
          <a:p>
            <a:pPr eaLnBrk="1" hangingPunct="1">
              <a:buFontTx/>
              <a:buChar char="-"/>
            </a:pPr>
            <a:endParaRPr lang="nl-NL" sz="22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026" name="Picture 2" descr="http://gigazu.com/mmm/set5-grey/world-war-2-map-of-europe-and-north-africa-641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9820" y="976909"/>
            <a:ext cx="8779764" cy="4878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http://farm6.staticflickr.com/5220/5514079379_8014db442a_b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11" r="46319"/>
          <a:stretch/>
        </p:blipFill>
        <p:spPr bwMode="auto">
          <a:xfrm>
            <a:off x="0" y="0"/>
            <a:ext cx="2609321" cy="6862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Afbeelding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6934" y="5958508"/>
            <a:ext cx="926416" cy="861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821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5" name="Tekstvak 2"/>
          <p:cNvSpPr txBox="1">
            <a:spLocks noChangeArrowheads="1"/>
          </p:cNvSpPr>
          <p:nvPr/>
        </p:nvSpPr>
        <p:spPr bwMode="auto">
          <a:xfrm>
            <a:off x="1881189" y="6286500"/>
            <a:ext cx="378618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nl-NL">
                <a:latin typeface="Corbel" pitchFamily="34" charset="0"/>
              </a:rPr>
              <a:t>Eisenhower spreekt troepen toe.</a:t>
            </a:r>
          </a:p>
        </p:txBody>
      </p:sp>
      <p:sp>
        <p:nvSpPr>
          <p:cNvPr id="5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8400256" y="6381329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2400">
                <a:solidFill>
                  <a:schemeClr val="bg1"/>
                </a:solidFill>
              </a:rPr>
              <a:t>77</a:t>
            </a:fld>
            <a:endParaRPr lang="nl-NL" sz="2400" dirty="0">
              <a:solidFill>
                <a:schemeClr val="bg1"/>
              </a:solidFill>
            </a:endParaRPr>
          </a:p>
        </p:txBody>
      </p:sp>
      <p:sp>
        <p:nvSpPr>
          <p:cNvPr id="6" name="Tekstvak 1"/>
          <p:cNvSpPr txBox="1">
            <a:spLocks noChangeArrowheads="1"/>
          </p:cNvSpPr>
          <p:nvPr/>
        </p:nvSpPr>
        <p:spPr bwMode="auto">
          <a:xfrm>
            <a:off x="3221132" y="550556"/>
            <a:ext cx="5544616" cy="68634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endParaRPr lang="nl-NL" sz="2200" dirty="0">
              <a:solidFill>
                <a:schemeClr val="bg1"/>
              </a:solidFill>
              <a:latin typeface="+mn-lt"/>
            </a:endParaRPr>
          </a:p>
          <a:p>
            <a:pPr eaLnBrk="1" hangingPunct="1"/>
            <a:endParaRPr lang="nl-NL" sz="2200" dirty="0">
              <a:solidFill>
                <a:schemeClr val="bg1"/>
              </a:solidFill>
              <a:latin typeface="+mn-lt"/>
            </a:endParaRPr>
          </a:p>
          <a:p>
            <a:pPr eaLnBrk="1" hangingPunct="1"/>
            <a:r>
              <a:rPr lang="nl-NL" sz="2200" dirty="0">
                <a:solidFill>
                  <a:schemeClr val="bg1"/>
                </a:solidFill>
                <a:latin typeface="+mn-lt"/>
              </a:rPr>
              <a:t>September 1944: Antwerpen bevrijdt door geallieerden.</a:t>
            </a:r>
          </a:p>
          <a:p>
            <a:pPr eaLnBrk="1" hangingPunct="1"/>
            <a:endParaRPr lang="nl-NL" sz="2200" dirty="0">
              <a:solidFill>
                <a:schemeClr val="bg1"/>
              </a:solidFill>
              <a:latin typeface="+mn-lt"/>
            </a:endParaRPr>
          </a:p>
          <a:p>
            <a:pPr eaLnBrk="1" hangingPunct="1"/>
            <a:r>
              <a:rPr lang="nl-NL" sz="2200" u="sng" dirty="0">
                <a:solidFill>
                  <a:schemeClr val="bg1"/>
                </a:solidFill>
                <a:latin typeface="+mn-lt"/>
              </a:rPr>
              <a:t>In NL ontstaat hoop op snel einde van de bezetting.</a:t>
            </a:r>
          </a:p>
          <a:p>
            <a:pPr eaLnBrk="1" hangingPunct="1"/>
            <a:endParaRPr lang="nl-NL" sz="2200" dirty="0">
              <a:solidFill>
                <a:schemeClr val="bg1"/>
              </a:solidFill>
              <a:latin typeface="+mn-lt"/>
            </a:endParaRPr>
          </a:p>
          <a:p>
            <a:pPr eaLnBrk="1" hangingPunct="1"/>
            <a:r>
              <a:rPr lang="nl-NL" sz="2200" u="sng" dirty="0">
                <a:solidFill>
                  <a:schemeClr val="bg1"/>
                </a:solidFill>
                <a:latin typeface="+mn-lt"/>
              </a:rPr>
              <a:t>5 september Dolle Dinsdag</a:t>
            </a:r>
            <a:r>
              <a:rPr lang="nl-NL" sz="2200" i="1" u="sng" dirty="0">
                <a:solidFill>
                  <a:schemeClr val="bg1"/>
                </a:solidFill>
                <a:latin typeface="+mn-lt"/>
              </a:rPr>
              <a:t>: mensen gaan op straat in afwachting van bevrijding. Duitsers en NSB’ers slaan op de vlucht.</a:t>
            </a:r>
          </a:p>
          <a:p>
            <a:pPr eaLnBrk="1" hangingPunct="1"/>
            <a:endParaRPr lang="nl-NL" sz="2200" dirty="0">
              <a:solidFill>
                <a:schemeClr val="bg1"/>
              </a:solidFill>
              <a:latin typeface="+mn-lt"/>
            </a:endParaRPr>
          </a:p>
          <a:p>
            <a:pPr eaLnBrk="1" hangingPunct="1"/>
            <a:r>
              <a:rPr lang="nl-NL" sz="2200" u="sng" dirty="0">
                <a:solidFill>
                  <a:schemeClr val="bg1"/>
                </a:solidFill>
                <a:latin typeface="+mn-lt"/>
              </a:rPr>
              <a:t>Geallieerden wachten </a:t>
            </a:r>
            <a:r>
              <a:rPr lang="nl-NL" sz="2200" dirty="0">
                <a:solidFill>
                  <a:schemeClr val="bg1"/>
                </a:solidFill>
                <a:latin typeface="+mn-lt"/>
              </a:rPr>
              <a:t>met bevrijding van Nederland, willen direct door naar Duitsland</a:t>
            </a:r>
            <a:r>
              <a:rPr lang="nl-NL" sz="2200" dirty="0" smtClean="0">
                <a:solidFill>
                  <a:schemeClr val="bg1"/>
                </a:solidFill>
                <a:latin typeface="+mn-lt"/>
              </a:rPr>
              <a:t>.</a:t>
            </a:r>
          </a:p>
          <a:p>
            <a:pPr eaLnBrk="1" hangingPunct="1"/>
            <a:endParaRPr lang="nl-NL" sz="2200" dirty="0">
              <a:solidFill>
                <a:schemeClr val="bg1"/>
              </a:solidFill>
              <a:latin typeface="+mn-lt"/>
            </a:endParaRPr>
          </a:p>
          <a:p>
            <a:pPr eaLnBrk="1" hangingPunct="1"/>
            <a:r>
              <a:rPr lang="nl-NL" sz="2200" u="sng" dirty="0" smtClean="0">
                <a:solidFill>
                  <a:schemeClr val="bg1"/>
                </a:solidFill>
                <a:latin typeface="+mn-lt"/>
              </a:rPr>
              <a:t>Hongerwinter in Noord-Nederland</a:t>
            </a:r>
            <a:endParaRPr lang="nl-NL" sz="2200" u="sng" dirty="0">
              <a:solidFill>
                <a:schemeClr val="bg1"/>
              </a:solidFill>
              <a:latin typeface="+mn-lt"/>
            </a:endParaRPr>
          </a:p>
          <a:p>
            <a:pPr eaLnBrk="1" hangingPunct="1"/>
            <a:endParaRPr lang="nl-NL" sz="2200" dirty="0">
              <a:solidFill>
                <a:schemeClr val="bg1"/>
              </a:solidFill>
              <a:latin typeface="+mn-lt"/>
            </a:endParaRPr>
          </a:p>
          <a:p>
            <a:pPr eaLnBrk="1" hangingPunct="1"/>
            <a:endParaRPr lang="nl-NL" sz="2200" dirty="0">
              <a:solidFill>
                <a:schemeClr val="bg1"/>
              </a:solidFill>
              <a:latin typeface="+mn-lt"/>
            </a:endParaRPr>
          </a:p>
          <a:p>
            <a:pPr eaLnBrk="1" hangingPunct="1"/>
            <a:endParaRPr lang="nl-NL" sz="2200" dirty="0">
              <a:solidFill>
                <a:schemeClr val="bg1"/>
              </a:solidFill>
              <a:latin typeface="+mn-lt"/>
            </a:endParaRPr>
          </a:p>
          <a:p>
            <a:pPr eaLnBrk="1" hangingPunct="1"/>
            <a:endParaRPr lang="nl-NL" sz="22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" name="Rechthoek 1"/>
          <p:cNvSpPr/>
          <p:nvPr/>
        </p:nvSpPr>
        <p:spPr>
          <a:xfrm>
            <a:off x="3221132" y="325523"/>
            <a:ext cx="4549066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sz="2200" u="sng" dirty="0">
                <a:solidFill>
                  <a:schemeClr val="bg1"/>
                </a:solidFill>
              </a:rPr>
              <a:t>Fase vier (september 1944 – mei 1945</a:t>
            </a:r>
          </a:p>
        </p:txBody>
      </p:sp>
      <p:pic>
        <p:nvPicPr>
          <p:cNvPr id="8" name="Picture 4" descr="http://farm6.staticflickr.com/5220/5514079379_8014db442a_b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11" r="46319"/>
          <a:stretch/>
        </p:blipFill>
        <p:spPr bwMode="auto">
          <a:xfrm>
            <a:off x="0" y="0"/>
            <a:ext cx="2609321" cy="6862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Afbeelding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3386" y="656594"/>
            <a:ext cx="926416" cy="861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492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vak 5"/>
          <p:cNvSpPr txBox="1">
            <a:spLocks noChangeArrowheads="1"/>
          </p:cNvSpPr>
          <p:nvPr/>
        </p:nvSpPr>
        <p:spPr bwMode="auto">
          <a:xfrm>
            <a:off x="2864534" y="422844"/>
            <a:ext cx="4175977" cy="4493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lvl="1" eaLnBrk="1" hangingPunct="1"/>
            <a:endParaRPr lang="nl-NL" sz="2200" dirty="0">
              <a:solidFill>
                <a:schemeClr val="bg1"/>
              </a:solidFill>
              <a:latin typeface="+mn-lt"/>
            </a:endParaRPr>
          </a:p>
          <a:p>
            <a:pPr lvl="1" eaLnBrk="1" hangingPunct="1"/>
            <a:r>
              <a:rPr lang="nl-NL" sz="2200" u="sng" dirty="0" smtClean="0">
                <a:solidFill>
                  <a:schemeClr val="bg1"/>
                </a:solidFill>
                <a:latin typeface="+mn-lt"/>
              </a:rPr>
              <a:t>Operatie Market Garden:</a:t>
            </a:r>
          </a:p>
          <a:p>
            <a:pPr lvl="1" eaLnBrk="1" hangingPunct="1"/>
            <a:endParaRPr lang="nl-NL" sz="2200" dirty="0">
              <a:solidFill>
                <a:schemeClr val="bg1"/>
              </a:solidFill>
              <a:latin typeface="+mn-lt"/>
            </a:endParaRPr>
          </a:p>
          <a:p>
            <a:pPr lvl="1" eaLnBrk="1" hangingPunct="1"/>
            <a:r>
              <a:rPr lang="nl-NL" sz="2200" dirty="0" smtClean="0">
                <a:solidFill>
                  <a:schemeClr val="bg1"/>
                </a:solidFill>
                <a:latin typeface="+mn-lt"/>
              </a:rPr>
              <a:t>Plan om de bruggen over de rivieren in zuid Nederland te veroveren.</a:t>
            </a:r>
          </a:p>
          <a:p>
            <a:pPr lvl="1" eaLnBrk="1" hangingPunct="1"/>
            <a:endParaRPr lang="nl-NL" sz="2200" dirty="0">
              <a:solidFill>
                <a:schemeClr val="bg1"/>
              </a:solidFill>
              <a:latin typeface="+mn-lt"/>
            </a:endParaRPr>
          </a:p>
          <a:p>
            <a:pPr lvl="1" eaLnBrk="1" hangingPunct="1"/>
            <a:r>
              <a:rPr lang="nl-NL" sz="2200" dirty="0" smtClean="0">
                <a:solidFill>
                  <a:schemeClr val="bg1"/>
                </a:solidFill>
                <a:latin typeface="+mn-lt"/>
              </a:rPr>
              <a:t>Via deze  bruggen richting Duitsland: snelle afloop van de oorlog.</a:t>
            </a:r>
          </a:p>
          <a:p>
            <a:pPr lvl="1" eaLnBrk="1" hangingPunct="1"/>
            <a:endParaRPr lang="nl-NL" sz="2200" dirty="0">
              <a:solidFill>
                <a:schemeClr val="bg1"/>
              </a:solidFill>
              <a:latin typeface="+mn-lt"/>
            </a:endParaRPr>
          </a:p>
          <a:p>
            <a:pPr lvl="1" eaLnBrk="1" hangingPunct="1"/>
            <a:endParaRPr lang="nl-NL" sz="2200" dirty="0">
              <a:solidFill>
                <a:schemeClr val="bg1"/>
              </a:solidFill>
              <a:latin typeface="+mn-lt"/>
            </a:endParaRPr>
          </a:p>
          <a:p>
            <a:pPr lvl="1" eaLnBrk="1" hangingPunct="1"/>
            <a:endParaRPr lang="nl-NL" sz="22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5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9386888" y="6356351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2400">
                <a:solidFill>
                  <a:schemeClr val="bg1"/>
                </a:solidFill>
              </a:rPr>
              <a:t>78</a:t>
            </a:fld>
            <a:endParaRPr lang="nl-NL" sz="2400" dirty="0">
              <a:solidFill>
                <a:schemeClr val="bg1"/>
              </a:solidFill>
            </a:endParaRPr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5404" y="5008134"/>
            <a:ext cx="926416" cy="861392"/>
          </a:xfrm>
          <a:prstGeom prst="rect">
            <a:avLst/>
          </a:prstGeom>
        </p:spPr>
      </p:pic>
      <p:pic>
        <p:nvPicPr>
          <p:cNvPr id="7" name="Picture 4" descr="http://farm6.staticflickr.com/5220/5514079379_8014db442a_b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11" r="46319"/>
          <a:stretch/>
        </p:blipFill>
        <p:spPr bwMode="auto">
          <a:xfrm>
            <a:off x="0" y="0"/>
            <a:ext cx="2609321" cy="6862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://www.historien.nl/wp-content/uploads/2007/09/kaart-market-garden.gif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696"/>
          <a:stretch/>
        </p:blipFill>
        <p:spPr bwMode="auto">
          <a:xfrm>
            <a:off x="7255119" y="897551"/>
            <a:ext cx="4936881" cy="506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7539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9386888" y="6356351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2400">
                <a:solidFill>
                  <a:schemeClr val="bg1"/>
                </a:solidFill>
              </a:rPr>
              <a:t>79</a:t>
            </a:fld>
            <a:endParaRPr lang="nl-NL" sz="2400" dirty="0">
              <a:solidFill>
                <a:schemeClr val="bg1"/>
              </a:solidFill>
            </a:endParaRPr>
          </a:p>
        </p:txBody>
      </p:sp>
      <p:pic>
        <p:nvPicPr>
          <p:cNvPr id="2050" name="Picture 2" descr="http://www.webklik.nl/user_files/2011_12/334509/de_slag_bij_Arnhem/de-slag-bij-Arnhem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6150" y="-95250"/>
            <a:ext cx="7353300" cy="6953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http://www.wpclipart.com/medical/symbols/medical_symbols_2/eye.png"/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9767444" y="5556117"/>
            <a:ext cx="899592" cy="4949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10826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/>
          <p:cNvSpPr/>
          <p:nvPr/>
        </p:nvSpPr>
        <p:spPr>
          <a:xfrm>
            <a:off x="4330075" y="548680"/>
            <a:ext cx="60820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nl-NL" b="1" dirty="0">
                <a:solidFill>
                  <a:schemeClr val="bg1"/>
                </a:solidFill>
              </a:rPr>
              <a:t>Anschluss</a:t>
            </a:r>
          </a:p>
        </p:txBody>
      </p:sp>
      <p:sp>
        <p:nvSpPr>
          <p:cNvPr id="5" name="Rechthoek 4"/>
          <p:cNvSpPr/>
          <p:nvPr/>
        </p:nvSpPr>
        <p:spPr>
          <a:xfrm>
            <a:off x="4300797" y="2420888"/>
            <a:ext cx="189274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2000" i="1" dirty="0">
                <a:solidFill>
                  <a:schemeClr val="bg1"/>
                </a:solidFill>
                <a:latin typeface="Calibri" pitchFamily="34" charset="0"/>
              </a:rPr>
              <a:t>Duitse en Oostenrijkse grenswachters halen een grensovergang weg.</a:t>
            </a:r>
          </a:p>
        </p:txBody>
      </p:sp>
      <p:pic>
        <p:nvPicPr>
          <p:cNvPr id="8194" name="Picture 2" descr="File:Bundesarchiv Bild 137-049278, Anschluss Österreich.jpg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0629" y="918012"/>
            <a:ext cx="398145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jdelijke aanduiding voor dianumm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mtClean="0"/>
              <a:t>8</a:t>
            </a:fld>
            <a:endParaRPr lang="nl-NL"/>
          </a:p>
        </p:txBody>
      </p:sp>
      <p:sp>
        <p:nvSpPr>
          <p:cNvPr id="7" name="Tijdelijke aanduiding voor dianummer 2"/>
          <p:cNvSpPr txBox="1">
            <a:spLocks/>
          </p:cNvSpPr>
          <p:nvPr/>
        </p:nvSpPr>
        <p:spPr>
          <a:xfrm>
            <a:off x="8400256" y="638132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nl-NL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9096D49-DAE3-40DE-93E0-41688E0A5016}" type="slidenum">
              <a:rPr lang="nl-NL" sz="2400">
                <a:solidFill>
                  <a:schemeClr val="bg1"/>
                </a:solidFill>
              </a:rPr>
              <a:pPr/>
              <a:t>8</a:t>
            </a:fld>
            <a:endParaRPr lang="nl-NL" sz="2400" dirty="0">
              <a:solidFill>
                <a:schemeClr val="bg1"/>
              </a:solidFill>
            </a:endParaRPr>
          </a:p>
        </p:txBody>
      </p:sp>
      <p:pic>
        <p:nvPicPr>
          <p:cNvPr id="8" name="Picture 4" descr="http://farm6.staticflickr.com/5220/5514079379_8014db442a_b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11" r="46319"/>
          <a:stretch/>
        </p:blipFill>
        <p:spPr bwMode="auto">
          <a:xfrm>
            <a:off x="0" y="0"/>
            <a:ext cx="2609321" cy="6862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425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9386888" y="6356351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2400">
                <a:solidFill>
                  <a:schemeClr val="bg1"/>
                </a:solidFill>
              </a:rPr>
              <a:t>80</a:t>
            </a:fld>
            <a:endParaRPr lang="nl-NL" sz="2400" dirty="0">
              <a:solidFill>
                <a:schemeClr val="bg1"/>
              </a:solidFill>
            </a:endParaRPr>
          </a:p>
        </p:txBody>
      </p:sp>
      <p:sp>
        <p:nvSpPr>
          <p:cNvPr id="2" name="Tekstvak 1"/>
          <p:cNvSpPr txBox="1"/>
          <p:nvPr/>
        </p:nvSpPr>
        <p:spPr>
          <a:xfrm>
            <a:off x="5390866" y="194481"/>
            <a:ext cx="29240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400" dirty="0" smtClean="0">
                <a:solidFill>
                  <a:schemeClr val="bg1"/>
                </a:solidFill>
              </a:rPr>
              <a:t>Verovering Eindhoven</a:t>
            </a:r>
            <a:endParaRPr lang="nl-NL" sz="2400" dirty="0">
              <a:solidFill>
                <a:schemeClr val="bg1"/>
              </a:solidFill>
            </a:endParaRPr>
          </a:p>
        </p:txBody>
      </p:sp>
      <p:pic>
        <p:nvPicPr>
          <p:cNvPr id="8194" name="Picture 2" descr="http://upload.wikimedia.org/wikipedia/commons/9/98/Market-Garden_-_Karte_Eindhove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408227" cy="7170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://www.stichting18september.nl/global/images/imagegallery/bevrijding/629px-People_of_Eindhoven_line_the_street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5080" y="1152525"/>
            <a:ext cx="5991225" cy="5705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://www.wpclipart.com/medical/symbols/medical_symbols_2/eye.png"/>
          <p:cNvPicPr>
            <a:picLocks noChangeAspect="1" noChangeArrowheads="1"/>
          </p:cNvPicPr>
          <p:nvPr/>
        </p:nvPicPr>
        <p:blipFill>
          <a:blip r:embed="rId4" cstate="print">
            <a:duotone>
              <a:prstClr val="black"/>
              <a:schemeClr val="tx2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9767444" y="5556117"/>
            <a:ext cx="899592" cy="4949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61325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9386888" y="6356351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2400">
                <a:solidFill>
                  <a:schemeClr val="bg1"/>
                </a:solidFill>
              </a:rPr>
              <a:t>81</a:t>
            </a:fld>
            <a:endParaRPr lang="nl-NL" sz="2400" dirty="0">
              <a:solidFill>
                <a:schemeClr val="bg1"/>
              </a:solidFill>
            </a:endParaRPr>
          </a:p>
        </p:txBody>
      </p:sp>
      <p:sp>
        <p:nvSpPr>
          <p:cNvPr id="2" name="Tekstvak 1"/>
          <p:cNvSpPr txBox="1"/>
          <p:nvPr/>
        </p:nvSpPr>
        <p:spPr>
          <a:xfrm>
            <a:off x="4705066" y="6327428"/>
            <a:ext cx="22413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400" dirty="0" smtClean="0">
                <a:solidFill>
                  <a:schemeClr val="bg1"/>
                </a:solidFill>
              </a:rPr>
              <a:t>Slag om Arnhem</a:t>
            </a:r>
            <a:endParaRPr lang="nl-NL" sz="2400" dirty="0">
              <a:solidFill>
                <a:schemeClr val="bg1"/>
              </a:solidFill>
            </a:endParaRPr>
          </a:p>
        </p:txBody>
      </p:sp>
      <p:pic>
        <p:nvPicPr>
          <p:cNvPr id="3074" name="Picture 2" descr="http://www.refdag.nl/polopoly_fs/2012_09_25_reg1_brug_2_fc_web_1_677547!image/165049469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5250" y="0"/>
            <a:ext cx="8286750" cy="6182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http://upload.wikimedia.org/wikipedia/commons/9/9b/Marketgarden_nederlands.png">
            <a:hlinkClick r:id="rId3"/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96" t="7372" r="20428" b="73214"/>
          <a:stretch/>
        </p:blipFill>
        <p:spPr bwMode="auto">
          <a:xfrm>
            <a:off x="0" y="1123949"/>
            <a:ext cx="4895850" cy="2855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://www.wpclipart.com/medical/symbols/medical_symbols_2/eye.png"/>
          <p:cNvPicPr>
            <a:picLocks noChangeAspect="1" noChangeArrowheads="1"/>
          </p:cNvPicPr>
          <p:nvPr/>
        </p:nvPicPr>
        <p:blipFill>
          <a:blip r:embed="rId5" cstate="print">
            <a:duotone>
              <a:prstClr val="black"/>
              <a:schemeClr val="tx2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9767444" y="5556117"/>
            <a:ext cx="899592" cy="4949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39094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vak 5"/>
          <p:cNvSpPr txBox="1">
            <a:spLocks noChangeArrowheads="1"/>
          </p:cNvSpPr>
          <p:nvPr/>
        </p:nvSpPr>
        <p:spPr bwMode="auto">
          <a:xfrm>
            <a:off x="2864534" y="552033"/>
            <a:ext cx="7959772" cy="38164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lvl="1" eaLnBrk="1" hangingPunct="1"/>
            <a:r>
              <a:rPr lang="nl-NL" sz="2200" dirty="0" smtClean="0">
                <a:solidFill>
                  <a:schemeClr val="bg1"/>
                </a:solidFill>
                <a:latin typeface="+mn-lt"/>
              </a:rPr>
              <a:t>Bij de Slag om Arnhem ging het mis: de soldaten moesten zich daar terugtrekken.</a:t>
            </a:r>
          </a:p>
          <a:p>
            <a:pPr lvl="1" eaLnBrk="1" hangingPunct="1"/>
            <a:endParaRPr lang="nl-NL" sz="2200" dirty="0">
              <a:solidFill>
                <a:schemeClr val="bg1"/>
              </a:solidFill>
              <a:latin typeface="+mn-lt"/>
            </a:endParaRPr>
          </a:p>
          <a:p>
            <a:pPr marL="800100" lvl="1" indent="-342900" eaLnBrk="1" hangingPunct="1">
              <a:buFont typeface="Arial" panose="020B0604020202020204" pitchFamily="34" charset="0"/>
              <a:buChar char="•"/>
            </a:pPr>
            <a:r>
              <a:rPr lang="nl-NL" sz="2200" dirty="0" smtClean="0">
                <a:solidFill>
                  <a:schemeClr val="bg1"/>
                </a:solidFill>
                <a:latin typeface="+mn-lt"/>
              </a:rPr>
              <a:t>Gevolgen van het mislukken van Market Garden:</a:t>
            </a:r>
          </a:p>
          <a:p>
            <a:pPr marL="800100" lvl="1" indent="-342900" eaLnBrk="1" hangingPunct="1">
              <a:buFont typeface="Arial" panose="020B0604020202020204" pitchFamily="34" charset="0"/>
              <a:buChar char="•"/>
            </a:pPr>
            <a:r>
              <a:rPr lang="nl-NL" sz="2200" dirty="0" smtClean="0">
                <a:solidFill>
                  <a:schemeClr val="bg1"/>
                </a:solidFill>
                <a:latin typeface="+mn-lt"/>
              </a:rPr>
              <a:t>Brabant en Limburg bevrijdt. </a:t>
            </a:r>
          </a:p>
          <a:p>
            <a:pPr marL="800100" lvl="1" indent="-342900" eaLnBrk="1" hangingPunct="1">
              <a:buFont typeface="Arial" panose="020B0604020202020204" pitchFamily="34" charset="0"/>
              <a:buChar char="•"/>
            </a:pPr>
            <a:r>
              <a:rPr lang="nl-NL" sz="2200" dirty="0" smtClean="0">
                <a:solidFill>
                  <a:schemeClr val="bg1"/>
                </a:solidFill>
                <a:latin typeface="+mn-lt"/>
              </a:rPr>
              <a:t>Noord-Nederland nog in handen van Duitsers: hongerwinter</a:t>
            </a:r>
          </a:p>
          <a:p>
            <a:pPr lvl="1" eaLnBrk="1" hangingPunct="1"/>
            <a:endParaRPr lang="nl-NL" sz="2200" dirty="0" smtClean="0">
              <a:solidFill>
                <a:schemeClr val="bg1"/>
              </a:solidFill>
              <a:latin typeface="+mn-lt"/>
            </a:endParaRPr>
          </a:p>
          <a:p>
            <a:pPr lvl="1" eaLnBrk="1" hangingPunct="1"/>
            <a:endParaRPr lang="nl-NL" sz="2200" dirty="0">
              <a:solidFill>
                <a:schemeClr val="bg1"/>
              </a:solidFill>
              <a:latin typeface="+mn-lt"/>
            </a:endParaRPr>
          </a:p>
          <a:p>
            <a:pPr lvl="1" eaLnBrk="1" hangingPunct="1"/>
            <a:endParaRPr lang="nl-NL" sz="2200" dirty="0">
              <a:solidFill>
                <a:schemeClr val="bg1"/>
              </a:solidFill>
              <a:latin typeface="+mn-lt"/>
            </a:endParaRPr>
          </a:p>
          <a:p>
            <a:pPr lvl="1" eaLnBrk="1" hangingPunct="1"/>
            <a:r>
              <a:rPr lang="nl-NL" sz="2200" dirty="0" smtClean="0">
                <a:solidFill>
                  <a:schemeClr val="bg1"/>
                </a:solidFill>
                <a:latin typeface="+mn-lt"/>
              </a:rPr>
              <a:t>Geallieerden gaan via België en Frankrijk naar Duitsland en de oorlog is pas 8 maanden later (mei  45) voorbij.</a:t>
            </a:r>
          </a:p>
        </p:txBody>
      </p:sp>
      <p:sp>
        <p:nvSpPr>
          <p:cNvPr id="5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9386888" y="6356351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2400">
                <a:solidFill>
                  <a:schemeClr val="bg1"/>
                </a:solidFill>
              </a:rPr>
              <a:t>82</a:t>
            </a:fld>
            <a:endParaRPr lang="nl-NL" sz="2400" dirty="0">
              <a:solidFill>
                <a:schemeClr val="bg1"/>
              </a:solidFill>
            </a:endParaRPr>
          </a:p>
        </p:txBody>
      </p:sp>
      <p:graphicFrame>
        <p:nvGraphicFramePr>
          <p:cNvPr id="2" name="Tabel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2742039"/>
              </p:ext>
            </p:extLst>
          </p:nvPr>
        </p:nvGraphicFramePr>
        <p:xfrm>
          <a:off x="3634495" y="4672013"/>
          <a:ext cx="6419849" cy="1866900"/>
        </p:xfrm>
        <a:graphic>
          <a:graphicData uri="http://schemas.openxmlformats.org/drawingml/2006/table">
            <a:tbl>
              <a:tblPr/>
              <a:tblGrid>
                <a:gridCol w="3270828"/>
                <a:gridCol w="2915637"/>
                <a:gridCol w="233384"/>
              </a:tblGrid>
              <a:tr h="0">
                <a:tc gridSpan="3">
                  <a:txBody>
                    <a:bodyPr/>
                    <a:lstStyle/>
                    <a:p>
                      <a:pPr algn="ctr" fontAlgn="t"/>
                      <a:r>
                        <a:rPr lang="nl-NL" sz="2400" b="1" dirty="0">
                          <a:solidFill>
                            <a:srgbClr val="000000"/>
                          </a:solidFill>
                          <a:effectLst/>
                        </a:rPr>
                        <a:t>Verliezen</a:t>
                      </a:r>
                      <a:endParaRPr lang="nl-NL" sz="24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9525" marR="9525" marT="9525" marB="9525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C4D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</a:tr>
              <a:tr h="0">
                <a:tc gridSpan="3">
                  <a:txBody>
                    <a:bodyPr/>
                    <a:lstStyle/>
                    <a:p>
                      <a:endParaRPr lang="nl-NL" sz="2400" dirty="0"/>
                    </a:p>
                  </a:txBody>
                  <a:tcPr marL="9525" marR="9525" marT="9525" marB="9525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nl-NL" sz="2400" dirty="0">
                          <a:effectLst/>
                        </a:rPr>
                        <a:t>Britten: 13.785</a:t>
                      </a:r>
                      <a:br>
                        <a:rPr lang="nl-NL" sz="2400" dirty="0">
                          <a:effectLst/>
                        </a:rPr>
                      </a:br>
                      <a:r>
                        <a:rPr lang="nl-NL" sz="2400" dirty="0">
                          <a:effectLst/>
                        </a:rPr>
                        <a:t>Amerikanen: 4000</a:t>
                      </a:r>
                      <a:br>
                        <a:rPr lang="nl-NL" sz="2400" dirty="0">
                          <a:effectLst/>
                        </a:rPr>
                      </a:br>
                      <a:r>
                        <a:rPr lang="nl-NL" sz="2400" dirty="0">
                          <a:effectLst/>
                        </a:rPr>
                        <a:t>Polen: </a:t>
                      </a:r>
                      <a:r>
                        <a:rPr lang="nl-NL" sz="2400" dirty="0" smtClean="0">
                          <a:effectLst/>
                        </a:rPr>
                        <a:t>378</a:t>
                      </a:r>
                      <a:endParaRPr lang="nl-NL" sz="2400" dirty="0">
                        <a:effectLst/>
                      </a:endParaRPr>
                    </a:p>
                  </a:txBody>
                  <a:tcPr marL="0" marR="0" marT="0" marB="0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nl-NL" sz="2400" dirty="0" smtClean="0">
                          <a:effectLst/>
                        </a:rPr>
                        <a:t>Duitsers: 2000-3000 </a:t>
                      </a:r>
                      <a:r>
                        <a:rPr lang="nl-NL" sz="2400" dirty="0">
                          <a:effectLst/>
                        </a:rPr>
                        <a:t>doden, </a:t>
                      </a:r>
                    </a:p>
                  </a:txBody>
                  <a:tcPr marL="0" marR="0" marT="0" marB="0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2400" dirty="0"/>
                    </a:p>
                  </a:txBody>
                  <a:tcPr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</a:tbl>
          </a:graphicData>
        </a:graphic>
      </p:graphicFrame>
      <p:pic>
        <p:nvPicPr>
          <p:cNvPr id="6" name="Afbeelding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792" y="2738651"/>
            <a:ext cx="926416" cy="861392"/>
          </a:xfrm>
          <a:prstGeom prst="rect">
            <a:avLst/>
          </a:prstGeom>
        </p:spPr>
      </p:pic>
      <p:pic>
        <p:nvPicPr>
          <p:cNvPr id="7" name="Picture 4" descr="http://farm6.staticflickr.com/5220/5514079379_8014db442a_b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11" r="46319"/>
          <a:stretch/>
        </p:blipFill>
        <p:spPr bwMode="auto">
          <a:xfrm>
            <a:off x="0" y="0"/>
            <a:ext cx="2609321" cy="6862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2747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5" name="Tekstvak 2"/>
          <p:cNvSpPr txBox="1">
            <a:spLocks noChangeArrowheads="1"/>
          </p:cNvSpPr>
          <p:nvPr/>
        </p:nvSpPr>
        <p:spPr bwMode="auto">
          <a:xfrm>
            <a:off x="1881189" y="6286500"/>
            <a:ext cx="378618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nl-NL">
                <a:latin typeface="Corbel" pitchFamily="34" charset="0"/>
              </a:rPr>
              <a:t>Eisenhower spreekt troepen toe.</a:t>
            </a:r>
          </a:p>
        </p:txBody>
      </p:sp>
      <p:sp>
        <p:nvSpPr>
          <p:cNvPr id="5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8400256" y="6381329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2400">
                <a:solidFill>
                  <a:schemeClr val="bg1"/>
                </a:solidFill>
              </a:rPr>
              <a:t>83</a:t>
            </a:fld>
            <a:endParaRPr lang="nl-NL" sz="2400" dirty="0">
              <a:solidFill>
                <a:schemeClr val="bg1"/>
              </a:solidFill>
            </a:endParaRPr>
          </a:p>
        </p:txBody>
      </p:sp>
      <p:sp>
        <p:nvSpPr>
          <p:cNvPr id="6" name="Tekstvak 1"/>
          <p:cNvSpPr txBox="1">
            <a:spLocks noChangeArrowheads="1"/>
          </p:cNvSpPr>
          <p:nvPr/>
        </p:nvSpPr>
        <p:spPr bwMode="auto">
          <a:xfrm>
            <a:off x="2895068" y="233353"/>
            <a:ext cx="8064084" cy="4832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nl-NL" sz="2200" dirty="0">
                <a:solidFill>
                  <a:schemeClr val="bg1"/>
                </a:solidFill>
                <a:latin typeface="+mn-lt"/>
              </a:rPr>
              <a:t>Na operatie Market Garden </a:t>
            </a:r>
            <a:r>
              <a:rPr lang="nl-NL" sz="2200" dirty="0" smtClean="0">
                <a:solidFill>
                  <a:schemeClr val="bg1"/>
                </a:solidFill>
                <a:latin typeface="+mn-lt"/>
              </a:rPr>
              <a:t>lieten de Duitsers als straf minder voedsel naar Nederland. </a:t>
            </a:r>
            <a:endParaRPr lang="nl-NL" sz="2200" dirty="0">
              <a:solidFill>
                <a:schemeClr val="bg1"/>
              </a:solidFill>
              <a:latin typeface="+mn-lt"/>
            </a:endParaRPr>
          </a:p>
          <a:p>
            <a:pPr eaLnBrk="1" hangingPunct="1"/>
            <a:endParaRPr lang="nl-NL" sz="2200" dirty="0">
              <a:solidFill>
                <a:schemeClr val="bg1"/>
              </a:solidFill>
              <a:latin typeface="+mn-lt"/>
            </a:endParaRPr>
          </a:p>
          <a:p>
            <a:pPr eaLnBrk="1" hangingPunct="1"/>
            <a:r>
              <a:rPr lang="nl-NL" sz="2200" dirty="0">
                <a:solidFill>
                  <a:schemeClr val="bg1"/>
                </a:solidFill>
                <a:latin typeface="+mn-lt"/>
              </a:rPr>
              <a:t>Grote voedseltekorten in Randstad en westen van NL.</a:t>
            </a:r>
          </a:p>
          <a:p>
            <a:pPr eaLnBrk="1" hangingPunct="1"/>
            <a:endParaRPr lang="nl-NL" sz="2200" dirty="0">
              <a:solidFill>
                <a:schemeClr val="bg1"/>
              </a:solidFill>
              <a:latin typeface="+mn-lt"/>
            </a:endParaRPr>
          </a:p>
          <a:p>
            <a:pPr eaLnBrk="1" hangingPunct="1"/>
            <a:r>
              <a:rPr lang="nl-NL" sz="2200" u="sng" dirty="0">
                <a:solidFill>
                  <a:schemeClr val="bg1"/>
                </a:solidFill>
                <a:latin typeface="+mn-lt"/>
              </a:rPr>
              <a:t>Hongerwinter</a:t>
            </a:r>
            <a:r>
              <a:rPr lang="nl-NL" sz="2200" dirty="0">
                <a:solidFill>
                  <a:schemeClr val="bg1"/>
                </a:solidFill>
                <a:latin typeface="+mn-lt"/>
              </a:rPr>
              <a:t>.</a:t>
            </a:r>
          </a:p>
          <a:p>
            <a:pPr eaLnBrk="1" hangingPunct="1"/>
            <a:endParaRPr lang="nl-NL" sz="2200" u="sng" dirty="0">
              <a:solidFill>
                <a:schemeClr val="bg1"/>
              </a:solidFill>
              <a:latin typeface="+mn-lt"/>
            </a:endParaRPr>
          </a:p>
          <a:p>
            <a:pPr eaLnBrk="1" hangingPunct="1"/>
            <a:r>
              <a:rPr lang="nl-NL" sz="2200" dirty="0">
                <a:solidFill>
                  <a:schemeClr val="bg1"/>
                </a:solidFill>
                <a:latin typeface="+mn-lt"/>
              </a:rPr>
              <a:t>20.000 mensen stierven van de honger.</a:t>
            </a:r>
          </a:p>
          <a:p>
            <a:pPr eaLnBrk="1" hangingPunct="1"/>
            <a:endParaRPr lang="nl-NL" sz="2200" dirty="0">
              <a:solidFill>
                <a:schemeClr val="bg1"/>
              </a:solidFill>
              <a:latin typeface="+mn-lt"/>
            </a:endParaRPr>
          </a:p>
          <a:p>
            <a:pPr eaLnBrk="1" hangingPunct="1"/>
            <a:endParaRPr lang="nl-NL" sz="2200" dirty="0">
              <a:solidFill>
                <a:schemeClr val="bg1"/>
              </a:solidFill>
              <a:latin typeface="+mn-lt"/>
            </a:endParaRPr>
          </a:p>
          <a:p>
            <a:pPr eaLnBrk="1" hangingPunct="1"/>
            <a:endParaRPr lang="nl-NL" sz="2200" dirty="0">
              <a:solidFill>
                <a:schemeClr val="bg1"/>
              </a:solidFill>
              <a:latin typeface="+mn-lt"/>
            </a:endParaRPr>
          </a:p>
          <a:p>
            <a:pPr eaLnBrk="1" hangingPunct="1"/>
            <a:endParaRPr lang="nl-NL" sz="2200" dirty="0">
              <a:solidFill>
                <a:schemeClr val="bg1"/>
              </a:solidFill>
              <a:latin typeface="+mn-lt"/>
            </a:endParaRPr>
          </a:p>
          <a:p>
            <a:pPr eaLnBrk="1" hangingPunct="1"/>
            <a:endParaRPr lang="nl-NL" sz="2200" dirty="0">
              <a:solidFill>
                <a:schemeClr val="bg1"/>
              </a:solidFill>
              <a:latin typeface="+mn-lt"/>
            </a:endParaRPr>
          </a:p>
          <a:p>
            <a:pPr eaLnBrk="1" hangingPunct="1"/>
            <a:endParaRPr lang="nl-NL" sz="2200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7" name="Picture 4" descr="http://farm6.staticflickr.com/5220/5514079379_8014db442a_b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11" r="46319"/>
          <a:stretch/>
        </p:blipFill>
        <p:spPr bwMode="auto">
          <a:xfrm>
            <a:off x="0" y="228"/>
            <a:ext cx="2609321" cy="6862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File:Hongertocht 1944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128" y="3102141"/>
            <a:ext cx="5501376" cy="3926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Afbeelding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2736" y="2452048"/>
            <a:ext cx="926416" cy="861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311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5" name="Tekstvak 2"/>
          <p:cNvSpPr txBox="1">
            <a:spLocks noChangeArrowheads="1"/>
          </p:cNvSpPr>
          <p:nvPr/>
        </p:nvSpPr>
        <p:spPr bwMode="auto">
          <a:xfrm>
            <a:off x="1881189" y="6286500"/>
            <a:ext cx="378618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nl-NL">
                <a:latin typeface="Corbel" pitchFamily="34" charset="0"/>
              </a:rPr>
              <a:t>Eisenhower spreekt troepen toe.</a:t>
            </a:r>
          </a:p>
        </p:txBody>
      </p:sp>
      <p:sp>
        <p:nvSpPr>
          <p:cNvPr id="5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8400256" y="6381329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2400">
                <a:solidFill>
                  <a:schemeClr val="bg1"/>
                </a:solidFill>
              </a:rPr>
              <a:t>84</a:t>
            </a:fld>
            <a:endParaRPr lang="nl-NL" sz="2400" dirty="0">
              <a:solidFill>
                <a:schemeClr val="bg1"/>
              </a:solidFill>
            </a:endParaRPr>
          </a:p>
        </p:txBody>
      </p:sp>
      <p:pic>
        <p:nvPicPr>
          <p:cNvPr id="7" name="Picture 4" descr="http://farm6.staticflickr.com/5220/5514079379_8014db442a_b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11" r="46319"/>
          <a:stretch/>
        </p:blipFill>
        <p:spPr bwMode="auto">
          <a:xfrm>
            <a:off x="0" y="0"/>
            <a:ext cx="2609321" cy="6862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File:Brandstoftekort1945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3404" y="396733"/>
            <a:ext cx="8051981" cy="5683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://www.wpclipart.com/medical/symbols/medical_symbols_2/eye.png"/>
          <p:cNvPicPr>
            <a:picLocks noChangeAspect="1" noChangeArrowheads="1"/>
          </p:cNvPicPr>
          <p:nvPr/>
        </p:nvPicPr>
        <p:blipFill>
          <a:blip r:embed="rId5" cstate="print">
            <a:duotone>
              <a:prstClr val="black"/>
              <a:schemeClr val="tx2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9767444" y="5556117"/>
            <a:ext cx="899592" cy="4949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97502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5" name="Tekstvak 2"/>
          <p:cNvSpPr txBox="1">
            <a:spLocks noChangeArrowheads="1"/>
          </p:cNvSpPr>
          <p:nvPr/>
        </p:nvSpPr>
        <p:spPr bwMode="auto">
          <a:xfrm>
            <a:off x="1881189" y="6286500"/>
            <a:ext cx="378618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nl-NL">
                <a:latin typeface="Corbel" pitchFamily="34" charset="0"/>
              </a:rPr>
              <a:t>Eisenhower spreekt troepen toe.</a:t>
            </a:r>
          </a:p>
        </p:txBody>
      </p:sp>
      <p:sp>
        <p:nvSpPr>
          <p:cNvPr id="5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8400256" y="6381329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2400">
                <a:solidFill>
                  <a:schemeClr val="bg1"/>
                </a:solidFill>
              </a:rPr>
              <a:t>85</a:t>
            </a:fld>
            <a:endParaRPr lang="nl-NL" sz="2400" dirty="0">
              <a:solidFill>
                <a:schemeClr val="bg1"/>
              </a:solidFill>
            </a:endParaRPr>
          </a:p>
        </p:txBody>
      </p:sp>
      <p:pic>
        <p:nvPicPr>
          <p:cNvPr id="7" name="Picture 4" descr="http://farm6.staticflickr.com/5220/5514079379_8014db442a_b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11" r="46319"/>
          <a:stretch/>
        </p:blipFill>
        <p:spPr bwMode="auto">
          <a:xfrm>
            <a:off x="0" y="0"/>
            <a:ext cx="2609321" cy="6862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kstvak 1"/>
          <p:cNvSpPr txBox="1">
            <a:spLocks noChangeArrowheads="1"/>
          </p:cNvSpPr>
          <p:nvPr/>
        </p:nvSpPr>
        <p:spPr bwMode="auto">
          <a:xfrm>
            <a:off x="2855639" y="183513"/>
            <a:ext cx="8731309" cy="347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nl-NL" sz="2200" dirty="0">
                <a:solidFill>
                  <a:schemeClr val="bg1"/>
                </a:solidFill>
                <a:latin typeface="+mj-lt"/>
              </a:rPr>
              <a:t>In </a:t>
            </a:r>
            <a:r>
              <a:rPr lang="nl-NL" sz="2200" dirty="0" smtClean="0">
                <a:solidFill>
                  <a:schemeClr val="bg1"/>
                </a:solidFill>
                <a:latin typeface="+mj-lt"/>
              </a:rPr>
              <a:t>maart 1945 </a:t>
            </a:r>
            <a:r>
              <a:rPr lang="nl-NL" sz="2200" dirty="0">
                <a:solidFill>
                  <a:schemeClr val="bg1"/>
                </a:solidFill>
                <a:latin typeface="+mj-lt"/>
              </a:rPr>
              <a:t>beginnen de geallieerden met een nieuw offensief om Nederland te bevrijden. </a:t>
            </a:r>
          </a:p>
          <a:p>
            <a:pPr eaLnBrk="1" hangingPunct="1"/>
            <a:endParaRPr lang="nl-NL" sz="2200" dirty="0">
              <a:solidFill>
                <a:schemeClr val="bg1"/>
              </a:solidFill>
              <a:latin typeface="+mj-lt"/>
            </a:endParaRPr>
          </a:p>
          <a:p>
            <a:pPr eaLnBrk="1" hangingPunct="1"/>
            <a:r>
              <a:rPr lang="nl-NL" sz="2200" dirty="0">
                <a:solidFill>
                  <a:schemeClr val="bg1"/>
                </a:solidFill>
                <a:latin typeface="+mj-lt"/>
              </a:rPr>
              <a:t>Op 5 mei 1945 wordt de overgave van de Duitse troepen in Nederland </a:t>
            </a:r>
            <a:r>
              <a:rPr lang="nl-NL" sz="2200" dirty="0" smtClean="0">
                <a:solidFill>
                  <a:schemeClr val="bg1"/>
                </a:solidFill>
                <a:latin typeface="+mj-lt"/>
              </a:rPr>
              <a:t>getekend.</a:t>
            </a:r>
            <a:endParaRPr lang="nl-NL" sz="2200" dirty="0">
              <a:solidFill>
                <a:schemeClr val="bg1"/>
              </a:solidFill>
              <a:latin typeface="+mj-lt"/>
            </a:endParaRPr>
          </a:p>
          <a:p>
            <a:pPr eaLnBrk="1" hangingPunct="1"/>
            <a:endParaRPr lang="nl-NL" sz="2200" dirty="0">
              <a:solidFill>
                <a:schemeClr val="bg1"/>
              </a:solidFill>
              <a:latin typeface="+mj-lt"/>
            </a:endParaRPr>
          </a:p>
          <a:p>
            <a:pPr eaLnBrk="1" hangingPunct="1"/>
            <a:endParaRPr lang="nl-NL" sz="2200" dirty="0">
              <a:solidFill>
                <a:schemeClr val="bg1"/>
              </a:solidFill>
              <a:latin typeface="+mj-lt"/>
            </a:endParaRPr>
          </a:p>
          <a:p>
            <a:pPr eaLnBrk="1" hangingPunct="1"/>
            <a:endParaRPr lang="nl-NL" sz="2200" dirty="0">
              <a:solidFill>
                <a:schemeClr val="bg1"/>
              </a:solidFill>
            </a:endParaRPr>
          </a:p>
          <a:p>
            <a:pPr eaLnBrk="1" hangingPunct="1"/>
            <a:endParaRPr lang="nl-NL" sz="2200" dirty="0">
              <a:solidFill>
                <a:schemeClr val="bg1"/>
              </a:solidFill>
              <a:latin typeface="+mj-lt"/>
            </a:endParaRPr>
          </a:p>
          <a:p>
            <a:pPr eaLnBrk="1" hangingPunct="1"/>
            <a:endParaRPr lang="nl-NL" sz="22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5122" name="Picture 2" descr="http://farm5.staticflickr.com/4121/4852311009_c02955f410_z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1318" y="2596439"/>
            <a:ext cx="5213434" cy="3918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://www.deadline.nl/UserFiles/Library/logoFakkel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6849" y="3756954"/>
            <a:ext cx="1252885" cy="2323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Afbeelding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9376" y="1830309"/>
            <a:ext cx="926416" cy="861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128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5" name="Tekstvak 2"/>
          <p:cNvSpPr txBox="1">
            <a:spLocks noChangeArrowheads="1"/>
          </p:cNvSpPr>
          <p:nvPr/>
        </p:nvSpPr>
        <p:spPr bwMode="auto">
          <a:xfrm>
            <a:off x="1881189" y="6286500"/>
            <a:ext cx="378618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nl-NL">
                <a:latin typeface="Corbel" pitchFamily="34" charset="0"/>
              </a:rPr>
              <a:t>Eisenhower spreekt troepen toe.</a:t>
            </a:r>
          </a:p>
        </p:txBody>
      </p:sp>
      <p:sp>
        <p:nvSpPr>
          <p:cNvPr id="5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8400256" y="6381329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2400">
                <a:solidFill>
                  <a:schemeClr val="bg1"/>
                </a:solidFill>
              </a:rPr>
              <a:t>86</a:t>
            </a:fld>
            <a:endParaRPr lang="nl-NL" sz="2400" dirty="0">
              <a:solidFill>
                <a:schemeClr val="bg1"/>
              </a:solidFill>
            </a:endParaRPr>
          </a:p>
        </p:txBody>
      </p:sp>
      <p:pic>
        <p:nvPicPr>
          <p:cNvPr id="7" name="Picture 4" descr="http://farm6.staticflickr.com/5220/5514079379_8014db442a_b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11" r="46319"/>
          <a:stretch/>
        </p:blipFill>
        <p:spPr bwMode="auto">
          <a:xfrm>
            <a:off x="0" y="0"/>
            <a:ext cx="2609321" cy="6862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kstvak 1"/>
          <p:cNvSpPr txBox="1">
            <a:spLocks noChangeArrowheads="1"/>
          </p:cNvSpPr>
          <p:nvPr/>
        </p:nvSpPr>
        <p:spPr bwMode="auto">
          <a:xfrm>
            <a:off x="4381191" y="260649"/>
            <a:ext cx="5544616" cy="203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nl-NL" dirty="0">
                <a:solidFill>
                  <a:schemeClr val="bg1"/>
                </a:solidFill>
                <a:latin typeface="+mj-lt"/>
              </a:rPr>
              <a:t>Na de bezetting:</a:t>
            </a:r>
          </a:p>
          <a:p>
            <a:pPr eaLnBrk="1" hangingPunct="1"/>
            <a:endParaRPr lang="nl-NL" dirty="0">
              <a:solidFill>
                <a:schemeClr val="bg1"/>
              </a:solidFill>
              <a:latin typeface="+mj-lt"/>
            </a:endParaRPr>
          </a:p>
          <a:p>
            <a:pPr eaLnBrk="1" hangingPunct="1"/>
            <a:endParaRPr lang="nl-NL" dirty="0">
              <a:solidFill>
                <a:schemeClr val="bg1"/>
              </a:solidFill>
              <a:latin typeface="+mj-lt"/>
            </a:endParaRPr>
          </a:p>
          <a:p>
            <a:pPr eaLnBrk="1" hangingPunct="1"/>
            <a:endParaRPr lang="nl-NL" dirty="0">
              <a:solidFill>
                <a:schemeClr val="bg1"/>
              </a:solidFill>
              <a:latin typeface="+mj-lt"/>
            </a:endParaRPr>
          </a:p>
          <a:p>
            <a:pPr eaLnBrk="1" hangingPunct="1"/>
            <a:endParaRPr lang="nl-NL" dirty="0">
              <a:solidFill>
                <a:schemeClr val="bg1"/>
              </a:solidFill>
            </a:endParaRPr>
          </a:p>
          <a:p>
            <a:pPr eaLnBrk="1" hangingPunct="1"/>
            <a:endParaRPr lang="nl-NL" dirty="0">
              <a:solidFill>
                <a:schemeClr val="bg1"/>
              </a:solidFill>
              <a:latin typeface="+mj-lt"/>
            </a:endParaRPr>
          </a:p>
          <a:p>
            <a:pPr eaLnBrk="1" hangingPunct="1"/>
            <a:endParaRPr lang="nl-NL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7170" name="Picture 2" descr="http://i1184.photobucket.com/albums/z339/Gerard1945/mofhoer.jpg?t=128749862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4024" y="764705"/>
            <a:ext cx="4334545" cy="3301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http://www.annefrankguide.net/nl-nl/content/LANDVEb-foto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1423" y="3442832"/>
            <a:ext cx="5152921" cy="3234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0244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5" name="Tekstvak 2"/>
          <p:cNvSpPr txBox="1">
            <a:spLocks noChangeArrowheads="1"/>
          </p:cNvSpPr>
          <p:nvPr/>
        </p:nvSpPr>
        <p:spPr bwMode="auto">
          <a:xfrm>
            <a:off x="1881189" y="6286500"/>
            <a:ext cx="378618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nl-NL">
                <a:latin typeface="Corbel" pitchFamily="34" charset="0"/>
              </a:rPr>
              <a:t>Eisenhower spreekt troepen toe.</a:t>
            </a:r>
          </a:p>
        </p:txBody>
      </p:sp>
      <p:sp>
        <p:nvSpPr>
          <p:cNvPr id="5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8400256" y="6381329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2400">
                <a:solidFill>
                  <a:schemeClr val="bg1"/>
                </a:solidFill>
              </a:rPr>
              <a:t>87</a:t>
            </a:fld>
            <a:endParaRPr lang="nl-NL" sz="2400" dirty="0">
              <a:solidFill>
                <a:schemeClr val="bg1"/>
              </a:solidFill>
            </a:endParaRPr>
          </a:p>
        </p:txBody>
      </p:sp>
      <p:sp>
        <p:nvSpPr>
          <p:cNvPr id="6" name="Tekstvak 1"/>
          <p:cNvSpPr txBox="1">
            <a:spLocks noChangeArrowheads="1"/>
          </p:cNvSpPr>
          <p:nvPr/>
        </p:nvSpPr>
        <p:spPr bwMode="auto">
          <a:xfrm>
            <a:off x="4490510" y="378798"/>
            <a:ext cx="5544616" cy="68634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endParaRPr lang="nl-NL" sz="2200" dirty="0">
              <a:solidFill>
                <a:schemeClr val="bg1"/>
              </a:solidFill>
              <a:latin typeface="+mj-lt"/>
            </a:endParaRPr>
          </a:p>
          <a:p>
            <a:pPr eaLnBrk="1" hangingPunct="1"/>
            <a:endParaRPr lang="nl-NL" sz="2200" dirty="0">
              <a:solidFill>
                <a:schemeClr val="bg1"/>
              </a:solidFill>
              <a:latin typeface="+mj-lt"/>
            </a:endParaRPr>
          </a:p>
          <a:p>
            <a:pPr eaLnBrk="1" hangingPunct="1"/>
            <a:endParaRPr lang="nl-NL" sz="2200" dirty="0">
              <a:solidFill>
                <a:schemeClr val="bg1"/>
              </a:solidFill>
              <a:latin typeface="+mj-lt"/>
            </a:endParaRPr>
          </a:p>
          <a:p>
            <a:pPr eaLnBrk="1" hangingPunct="1"/>
            <a:endParaRPr lang="nl-NL" sz="2200" dirty="0">
              <a:solidFill>
                <a:schemeClr val="bg1"/>
              </a:solidFill>
              <a:latin typeface="+mj-lt"/>
            </a:endParaRPr>
          </a:p>
          <a:p>
            <a:pPr eaLnBrk="1" hangingPunct="1"/>
            <a:endParaRPr lang="nl-NL" sz="2200" dirty="0">
              <a:solidFill>
                <a:schemeClr val="bg1"/>
              </a:solidFill>
              <a:latin typeface="+mj-lt"/>
            </a:endParaRPr>
          </a:p>
          <a:p>
            <a:pPr eaLnBrk="1" hangingPunct="1"/>
            <a:endParaRPr lang="nl-NL" sz="2200" dirty="0">
              <a:solidFill>
                <a:schemeClr val="bg1"/>
              </a:solidFill>
              <a:latin typeface="+mj-lt"/>
            </a:endParaRPr>
          </a:p>
          <a:p>
            <a:pPr eaLnBrk="1" hangingPunct="1"/>
            <a:endParaRPr lang="nl-NL" sz="2200" dirty="0">
              <a:solidFill>
                <a:schemeClr val="bg1"/>
              </a:solidFill>
              <a:latin typeface="+mj-lt"/>
            </a:endParaRPr>
          </a:p>
          <a:p>
            <a:pPr eaLnBrk="1" hangingPunct="1"/>
            <a:endParaRPr lang="nl-NL" sz="2200" dirty="0">
              <a:solidFill>
                <a:schemeClr val="bg1"/>
              </a:solidFill>
              <a:latin typeface="+mj-lt"/>
            </a:endParaRPr>
          </a:p>
          <a:p>
            <a:pPr eaLnBrk="1" hangingPunct="1"/>
            <a:endParaRPr lang="nl-NL" sz="2200" dirty="0">
              <a:solidFill>
                <a:schemeClr val="bg1"/>
              </a:solidFill>
              <a:latin typeface="+mj-lt"/>
            </a:endParaRPr>
          </a:p>
          <a:p>
            <a:pPr eaLnBrk="1" hangingPunct="1"/>
            <a:endParaRPr lang="nl-NL" sz="2200" dirty="0">
              <a:solidFill>
                <a:schemeClr val="bg1"/>
              </a:solidFill>
              <a:latin typeface="+mj-lt"/>
            </a:endParaRPr>
          </a:p>
          <a:p>
            <a:pPr eaLnBrk="1" hangingPunct="1"/>
            <a:endParaRPr lang="nl-NL" sz="2200" dirty="0">
              <a:solidFill>
                <a:schemeClr val="bg1"/>
              </a:solidFill>
              <a:latin typeface="+mj-lt"/>
            </a:endParaRPr>
          </a:p>
          <a:p>
            <a:pPr eaLnBrk="1" hangingPunct="1"/>
            <a:endParaRPr lang="nl-NL" sz="2200" dirty="0">
              <a:solidFill>
                <a:schemeClr val="bg1"/>
              </a:solidFill>
              <a:latin typeface="+mj-lt"/>
            </a:endParaRPr>
          </a:p>
          <a:p>
            <a:pPr eaLnBrk="1" hangingPunct="1"/>
            <a:endParaRPr lang="nl-NL" sz="2200" dirty="0">
              <a:solidFill>
                <a:schemeClr val="bg1"/>
              </a:solidFill>
              <a:latin typeface="+mj-lt"/>
            </a:endParaRPr>
          </a:p>
          <a:p>
            <a:pPr eaLnBrk="1" hangingPunct="1"/>
            <a:endParaRPr lang="nl-NL" sz="2200" dirty="0">
              <a:solidFill>
                <a:schemeClr val="bg1"/>
              </a:solidFill>
              <a:latin typeface="+mj-lt"/>
            </a:endParaRPr>
          </a:p>
          <a:p>
            <a:pPr eaLnBrk="1" hangingPunct="1"/>
            <a:endParaRPr lang="nl-NL" sz="2200" dirty="0">
              <a:solidFill>
                <a:schemeClr val="bg1"/>
              </a:solidFill>
              <a:latin typeface="+mj-lt"/>
            </a:endParaRPr>
          </a:p>
          <a:p>
            <a:pPr eaLnBrk="1" hangingPunct="1"/>
            <a:r>
              <a:rPr lang="nl-NL" sz="2200" dirty="0">
                <a:solidFill>
                  <a:schemeClr val="bg1"/>
                </a:solidFill>
                <a:latin typeface="+mj-lt"/>
              </a:rPr>
              <a:t>De opmars naar Berlijn was begonnen. (Russen vanuit het Oosten, geallieerden vanuit het Westen)</a:t>
            </a:r>
          </a:p>
          <a:p>
            <a:pPr eaLnBrk="1" hangingPunct="1">
              <a:buFontTx/>
              <a:buChar char="-"/>
            </a:pPr>
            <a:endParaRPr lang="nl-NL" sz="2200" dirty="0">
              <a:solidFill>
                <a:schemeClr val="bg1"/>
              </a:solidFill>
              <a:latin typeface="+mj-lt"/>
            </a:endParaRPr>
          </a:p>
          <a:p>
            <a:pPr eaLnBrk="1" hangingPunct="1">
              <a:buFontTx/>
              <a:buChar char="-"/>
            </a:pPr>
            <a:endParaRPr lang="nl-NL" sz="22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026" name="Picture 2" descr="http://gigazu.com/mmm/set5-grey/world-war-2-map-of-europe-and-north-africa-641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1023" y="267794"/>
            <a:ext cx="8850774" cy="4918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http://farm6.staticflickr.com/5220/5514079379_8014db442a_b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11" r="46319"/>
          <a:stretch/>
        </p:blipFill>
        <p:spPr bwMode="auto">
          <a:xfrm>
            <a:off x="0" y="0"/>
            <a:ext cx="2609321" cy="6862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Afbeelding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3905" y="5855804"/>
            <a:ext cx="926416" cy="861392"/>
          </a:xfrm>
          <a:prstGeom prst="rect">
            <a:avLst/>
          </a:prstGeom>
        </p:spPr>
      </p:pic>
      <p:pic>
        <p:nvPicPr>
          <p:cNvPr id="9" name="Picture 2" descr="http://www.wpclipart.com/medical/symbols/medical_symbols_2/eye.png"/>
          <p:cNvPicPr>
            <a:picLocks noChangeAspect="1" noChangeArrowheads="1"/>
          </p:cNvPicPr>
          <p:nvPr/>
        </p:nvPicPr>
        <p:blipFill>
          <a:blip r:embed="rId6" cstate="print">
            <a:duotone>
              <a:prstClr val="black"/>
              <a:schemeClr val="tx2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10963855" y="4691189"/>
            <a:ext cx="899592" cy="4949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77567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5" name="Tekstvak 2"/>
          <p:cNvSpPr txBox="1">
            <a:spLocks noChangeArrowheads="1"/>
          </p:cNvSpPr>
          <p:nvPr/>
        </p:nvSpPr>
        <p:spPr bwMode="auto">
          <a:xfrm>
            <a:off x="1881189" y="6286500"/>
            <a:ext cx="378618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nl-NL">
                <a:latin typeface="Corbel" pitchFamily="34" charset="0"/>
              </a:rPr>
              <a:t>Eisenhower spreekt troepen toe.</a:t>
            </a:r>
          </a:p>
        </p:txBody>
      </p:sp>
      <p:sp>
        <p:nvSpPr>
          <p:cNvPr id="5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8400256" y="6381329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2400">
                <a:solidFill>
                  <a:schemeClr val="bg1"/>
                </a:solidFill>
              </a:rPr>
              <a:t>88</a:t>
            </a:fld>
            <a:endParaRPr lang="nl-NL" sz="2400" dirty="0">
              <a:solidFill>
                <a:schemeClr val="bg1"/>
              </a:solidFill>
            </a:endParaRPr>
          </a:p>
        </p:txBody>
      </p:sp>
      <p:sp>
        <p:nvSpPr>
          <p:cNvPr id="6" name="Tekstvak 1"/>
          <p:cNvSpPr txBox="1">
            <a:spLocks noChangeArrowheads="1"/>
          </p:cNvSpPr>
          <p:nvPr/>
        </p:nvSpPr>
        <p:spPr bwMode="auto">
          <a:xfrm>
            <a:off x="4366561" y="404665"/>
            <a:ext cx="5544616" cy="144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nl-NL" sz="2200" dirty="0">
                <a:solidFill>
                  <a:schemeClr val="bg1"/>
                </a:solidFill>
                <a:latin typeface="+mj-lt"/>
              </a:rPr>
              <a:t>Slag om Berlijn </a:t>
            </a:r>
          </a:p>
          <a:p>
            <a:pPr algn="ctr" eaLnBrk="1" hangingPunct="1"/>
            <a:r>
              <a:rPr lang="nl-NL" sz="2200" dirty="0">
                <a:solidFill>
                  <a:schemeClr val="bg1"/>
                </a:solidFill>
                <a:latin typeface="+mj-lt"/>
              </a:rPr>
              <a:t>Januari – mei 1945</a:t>
            </a:r>
          </a:p>
          <a:p>
            <a:pPr algn="ctr" eaLnBrk="1" hangingPunct="1">
              <a:buFontTx/>
              <a:buChar char="-"/>
            </a:pPr>
            <a:endParaRPr lang="nl-NL" sz="2200" dirty="0">
              <a:solidFill>
                <a:schemeClr val="bg1"/>
              </a:solidFill>
              <a:latin typeface="+mj-lt"/>
            </a:endParaRPr>
          </a:p>
          <a:p>
            <a:pPr algn="ctr" eaLnBrk="1" hangingPunct="1">
              <a:buFontTx/>
              <a:buChar char="-"/>
            </a:pPr>
            <a:endParaRPr lang="nl-NL" sz="22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2052" name="Picture 4" descr="File:1945-05-01GerWW2BattlefrontAtlas.jpg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1864" y="1385776"/>
            <a:ext cx="5040560" cy="4925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http://farm6.staticflickr.com/5220/5514079379_8014db442a_b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11" r="46319"/>
          <a:stretch/>
        </p:blipFill>
        <p:spPr bwMode="auto">
          <a:xfrm>
            <a:off x="0" y="0"/>
            <a:ext cx="2609321" cy="6862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Afbeelding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5103" y="5794996"/>
            <a:ext cx="926416" cy="861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004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5" name="Tekstvak 2"/>
          <p:cNvSpPr txBox="1">
            <a:spLocks noChangeArrowheads="1"/>
          </p:cNvSpPr>
          <p:nvPr/>
        </p:nvSpPr>
        <p:spPr bwMode="auto">
          <a:xfrm>
            <a:off x="1881189" y="6286500"/>
            <a:ext cx="378618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nl-NL">
                <a:latin typeface="Corbel" pitchFamily="34" charset="0"/>
              </a:rPr>
              <a:t>Eisenhower spreekt troepen toe.</a:t>
            </a:r>
          </a:p>
        </p:txBody>
      </p:sp>
      <p:sp>
        <p:nvSpPr>
          <p:cNvPr id="5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8400256" y="6381329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2400">
                <a:solidFill>
                  <a:schemeClr val="bg1"/>
                </a:solidFill>
              </a:rPr>
              <a:t>89</a:t>
            </a:fld>
            <a:endParaRPr lang="nl-NL" sz="2400" dirty="0">
              <a:solidFill>
                <a:schemeClr val="bg1"/>
              </a:solidFill>
            </a:endParaRPr>
          </a:p>
        </p:txBody>
      </p:sp>
      <p:sp>
        <p:nvSpPr>
          <p:cNvPr id="6" name="Tekstvak 1"/>
          <p:cNvSpPr txBox="1">
            <a:spLocks noChangeArrowheads="1"/>
          </p:cNvSpPr>
          <p:nvPr/>
        </p:nvSpPr>
        <p:spPr bwMode="auto">
          <a:xfrm>
            <a:off x="4366561" y="404665"/>
            <a:ext cx="5544616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nl-NL" dirty="0">
                <a:solidFill>
                  <a:schemeClr val="bg1"/>
                </a:solidFill>
                <a:latin typeface="+mj-lt"/>
              </a:rPr>
              <a:t>Slag om Berlijn </a:t>
            </a:r>
          </a:p>
          <a:p>
            <a:pPr algn="ctr" eaLnBrk="1" hangingPunct="1"/>
            <a:r>
              <a:rPr lang="nl-NL" dirty="0">
                <a:solidFill>
                  <a:schemeClr val="bg1"/>
                </a:solidFill>
                <a:latin typeface="+mj-lt"/>
              </a:rPr>
              <a:t>Januari – mei 1945</a:t>
            </a:r>
          </a:p>
          <a:p>
            <a:pPr algn="ctr" eaLnBrk="1" hangingPunct="1">
              <a:buFontTx/>
              <a:buChar char="-"/>
            </a:pPr>
            <a:endParaRPr lang="nl-NL" dirty="0">
              <a:solidFill>
                <a:schemeClr val="bg1"/>
              </a:solidFill>
              <a:latin typeface="+mj-lt"/>
            </a:endParaRPr>
          </a:p>
          <a:p>
            <a:pPr algn="ctr" eaLnBrk="1" hangingPunct="1">
              <a:buFontTx/>
              <a:buChar char="-"/>
            </a:pPr>
            <a:endParaRPr lang="nl-NL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3074" name="Picture 2" descr="http://www.saak.nl/battlefield%20tour/2008%20berlin/fuhrerbunker/fuhrerbunker%20(15)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0509" y="772480"/>
            <a:ext cx="7855586" cy="5407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http://farm6.staticflickr.com/5220/5514079379_8014db442a_b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11" r="46319"/>
          <a:stretch/>
        </p:blipFill>
        <p:spPr bwMode="auto">
          <a:xfrm>
            <a:off x="0" y="0"/>
            <a:ext cx="2609321" cy="6862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3546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hoek 4"/>
          <p:cNvSpPr/>
          <p:nvPr/>
        </p:nvSpPr>
        <p:spPr>
          <a:xfrm>
            <a:off x="3368619" y="62915"/>
            <a:ext cx="582765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nl-NL" sz="2000" dirty="0">
              <a:solidFill>
                <a:schemeClr val="bg1"/>
              </a:solidFill>
              <a:latin typeface="Calibri" pitchFamily="34" charset="0"/>
            </a:endParaRPr>
          </a:p>
          <a:p>
            <a:r>
              <a:rPr lang="nl-NL" sz="2000" dirty="0">
                <a:solidFill>
                  <a:schemeClr val="bg1"/>
                </a:solidFill>
                <a:latin typeface="Calibri" pitchFamily="34" charset="0"/>
              </a:rPr>
              <a:t>Hitler wilde ook het Duitstalige </a:t>
            </a:r>
            <a:r>
              <a:rPr lang="nl-NL" sz="2000" u="sng" dirty="0" err="1">
                <a:solidFill>
                  <a:schemeClr val="bg1"/>
                </a:solidFill>
                <a:latin typeface="Calibri" pitchFamily="34" charset="0"/>
              </a:rPr>
              <a:t>Sudetenland</a:t>
            </a:r>
            <a:r>
              <a:rPr lang="nl-NL" sz="2000" dirty="0">
                <a:solidFill>
                  <a:schemeClr val="bg1"/>
                </a:solidFill>
                <a:latin typeface="Calibri" pitchFamily="34" charset="0"/>
              </a:rPr>
              <a:t> (Tsjecho-Slowakije) aan Duitsland toevoegen.</a:t>
            </a:r>
          </a:p>
          <a:p>
            <a:endParaRPr lang="nl-NL" sz="2000" dirty="0">
              <a:solidFill>
                <a:schemeClr val="bg1"/>
              </a:solidFill>
              <a:latin typeface="Calibri" pitchFamily="34" charset="0"/>
            </a:endParaRPr>
          </a:p>
        </p:txBody>
      </p:sp>
      <p:sp>
        <p:nvSpPr>
          <p:cNvPr id="10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8400256" y="6381329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2400">
                <a:solidFill>
                  <a:schemeClr val="bg1"/>
                </a:solidFill>
              </a:rPr>
              <a:t>9</a:t>
            </a:fld>
            <a:endParaRPr lang="nl-NL" sz="2400" dirty="0">
              <a:solidFill>
                <a:schemeClr val="bg1"/>
              </a:solidFill>
            </a:endParaRPr>
          </a:p>
        </p:txBody>
      </p:sp>
      <p:pic>
        <p:nvPicPr>
          <p:cNvPr id="11" name="Picture 4" descr="http://farm6.staticflickr.com/5220/5514079379_8014db442a_b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11" r="46319"/>
          <a:stretch/>
        </p:blipFill>
        <p:spPr bwMode="auto">
          <a:xfrm>
            <a:off x="0" y="0"/>
            <a:ext cx="2609321" cy="6862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Afbeelding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5560" y="3219130"/>
            <a:ext cx="926416" cy="861392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23" t="19562" r="1238" b="23216"/>
          <a:stretch/>
        </p:blipFill>
        <p:spPr bwMode="auto">
          <a:xfrm>
            <a:off x="2945601" y="1289941"/>
            <a:ext cx="8490336" cy="55811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" name="Gekromde verbindingslijn 2"/>
          <p:cNvCxnSpPr/>
          <p:nvPr/>
        </p:nvCxnSpPr>
        <p:spPr>
          <a:xfrm rot="16200000" flipH="1">
            <a:off x="5727742" y="2343274"/>
            <a:ext cx="3531177" cy="380010"/>
          </a:xfrm>
          <a:prstGeom prst="curvedConnector3">
            <a:avLst>
              <a:gd name="adj1" fmla="val 50000"/>
            </a:avLst>
          </a:prstGeom>
          <a:ln w="63500" cap="sq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Afbeelding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0236" y="724634"/>
            <a:ext cx="926416" cy="861392"/>
          </a:xfrm>
          <a:prstGeom prst="rect">
            <a:avLst/>
          </a:prstGeom>
        </p:spPr>
      </p:pic>
      <p:pic>
        <p:nvPicPr>
          <p:cNvPr id="9" name="Picture 2" descr="http://www.wpclipart.com/medical/symbols/medical_symbols_2/eye.png"/>
          <p:cNvPicPr>
            <a:picLocks noChangeAspect="1" noChangeArrowheads="1"/>
          </p:cNvPicPr>
          <p:nvPr/>
        </p:nvPicPr>
        <p:blipFill>
          <a:blip r:embed="rId5" cstate="print">
            <a:duotone>
              <a:prstClr val="black"/>
              <a:schemeClr val="tx2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11072013" y="6108871"/>
            <a:ext cx="899592" cy="4949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86940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5" name="Tekstvak 2"/>
          <p:cNvSpPr txBox="1">
            <a:spLocks noChangeArrowheads="1"/>
          </p:cNvSpPr>
          <p:nvPr/>
        </p:nvSpPr>
        <p:spPr bwMode="auto">
          <a:xfrm>
            <a:off x="1881189" y="6286500"/>
            <a:ext cx="378618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nl-NL">
                <a:latin typeface="Corbel" pitchFamily="34" charset="0"/>
              </a:rPr>
              <a:t>Eisenhower spreekt troepen toe.</a:t>
            </a:r>
          </a:p>
        </p:txBody>
      </p:sp>
      <p:sp>
        <p:nvSpPr>
          <p:cNvPr id="5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8400256" y="6381329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2400">
                <a:solidFill>
                  <a:schemeClr val="bg1"/>
                </a:solidFill>
              </a:rPr>
              <a:t>90</a:t>
            </a:fld>
            <a:endParaRPr lang="nl-NL" sz="2400" dirty="0">
              <a:solidFill>
                <a:schemeClr val="bg1"/>
              </a:solidFill>
            </a:endParaRPr>
          </a:p>
        </p:txBody>
      </p:sp>
      <p:sp>
        <p:nvSpPr>
          <p:cNvPr id="6" name="Tekstvak 1"/>
          <p:cNvSpPr txBox="1">
            <a:spLocks noChangeArrowheads="1"/>
          </p:cNvSpPr>
          <p:nvPr/>
        </p:nvSpPr>
        <p:spPr bwMode="auto">
          <a:xfrm>
            <a:off x="3014595" y="1147188"/>
            <a:ext cx="5544616" cy="21236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nl-NL" sz="2200" dirty="0" smtClean="0">
                <a:solidFill>
                  <a:schemeClr val="bg1"/>
                </a:solidFill>
                <a:latin typeface="+mj-lt"/>
              </a:rPr>
              <a:t>30 </a:t>
            </a:r>
            <a:r>
              <a:rPr lang="nl-NL" sz="2200" dirty="0">
                <a:solidFill>
                  <a:schemeClr val="bg1"/>
                </a:solidFill>
                <a:latin typeface="+mj-lt"/>
              </a:rPr>
              <a:t>April </a:t>
            </a:r>
            <a:r>
              <a:rPr lang="nl-NL" sz="2200" dirty="0" smtClean="0">
                <a:solidFill>
                  <a:schemeClr val="bg1"/>
                </a:solidFill>
                <a:latin typeface="+mj-lt"/>
              </a:rPr>
              <a:t>1945</a:t>
            </a:r>
            <a:r>
              <a:rPr lang="nl-NL" sz="2200" dirty="0">
                <a:solidFill>
                  <a:schemeClr val="bg1"/>
                </a:solidFill>
                <a:latin typeface="+mj-lt"/>
              </a:rPr>
              <a:t>: Hitler pleegt Zelfmoord</a:t>
            </a:r>
          </a:p>
          <a:p>
            <a:pPr eaLnBrk="1" hangingPunct="1"/>
            <a:r>
              <a:rPr lang="nl-NL" sz="2200" dirty="0">
                <a:solidFill>
                  <a:schemeClr val="bg1"/>
                </a:solidFill>
                <a:latin typeface="+mj-lt"/>
              </a:rPr>
              <a:t>8 mei </a:t>
            </a:r>
            <a:r>
              <a:rPr lang="nl-NL" sz="2200" dirty="0" smtClean="0">
                <a:solidFill>
                  <a:schemeClr val="bg1"/>
                </a:solidFill>
                <a:latin typeface="+mj-lt"/>
              </a:rPr>
              <a:t>1945</a:t>
            </a:r>
            <a:r>
              <a:rPr lang="nl-NL" sz="2200" dirty="0">
                <a:solidFill>
                  <a:schemeClr val="bg1"/>
                </a:solidFill>
                <a:latin typeface="+mj-lt"/>
              </a:rPr>
              <a:t>: overgave </a:t>
            </a:r>
            <a:r>
              <a:rPr lang="nl-NL" sz="2200" dirty="0" smtClean="0">
                <a:solidFill>
                  <a:schemeClr val="bg1"/>
                </a:solidFill>
                <a:latin typeface="+mj-lt"/>
              </a:rPr>
              <a:t>Duitsland</a:t>
            </a:r>
          </a:p>
          <a:p>
            <a:pPr eaLnBrk="1" hangingPunct="1"/>
            <a:endParaRPr lang="nl-NL" sz="2200" dirty="0" smtClean="0">
              <a:solidFill>
                <a:schemeClr val="bg1"/>
              </a:solidFill>
              <a:latin typeface="+mj-lt"/>
            </a:endParaRPr>
          </a:p>
          <a:p>
            <a:pPr eaLnBrk="1" hangingPunct="1"/>
            <a:r>
              <a:rPr lang="nl-NL" sz="2200" dirty="0" smtClean="0">
                <a:solidFill>
                  <a:schemeClr val="bg1"/>
                </a:solidFill>
                <a:latin typeface="+mj-lt"/>
              </a:rPr>
              <a:t>Einde van de oorlog in Europa.</a:t>
            </a:r>
            <a:endParaRPr lang="nl-NL" sz="2200" dirty="0">
              <a:solidFill>
                <a:schemeClr val="bg1"/>
              </a:solidFill>
              <a:latin typeface="+mj-lt"/>
            </a:endParaRPr>
          </a:p>
          <a:p>
            <a:pPr eaLnBrk="1" hangingPunct="1">
              <a:buFontTx/>
              <a:buChar char="-"/>
            </a:pPr>
            <a:endParaRPr lang="nl-NL" sz="2200" dirty="0">
              <a:solidFill>
                <a:schemeClr val="bg1"/>
              </a:solidFill>
              <a:latin typeface="+mj-lt"/>
            </a:endParaRPr>
          </a:p>
          <a:p>
            <a:pPr eaLnBrk="1" hangingPunct="1">
              <a:buFontTx/>
              <a:buChar char="-"/>
            </a:pPr>
            <a:endParaRPr lang="nl-NL" sz="22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6146" name="Picture 2" descr="http://www.documentingreality.com/forum/attachments/f181/159574d1272446925-post-battle-berlin-fuehrer-bunker-1945-hitler-eva-braun-were-thought-have-been-burned-after-their-suicides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8022" y="844265"/>
            <a:ext cx="4633978" cy="4385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http://farm6.staticflickr.com/5220/5514079379_8014db442a_b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11" r="46319"/>
          <a:stretch/>
        </p:blipFill>
        <p:spPr bwMode="auto">
          <a:xfrm>
            <a:off x="0" y="0"/>
            <a:ext cx="2609321" cy="6862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Afbeelding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1277" y="5950633"/>
            <a:ext cx="926416" cy="861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898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5" name="Tekstvak 2"/>
          <p:cNvSpPr txBox="1">
            <a:spLocks noChangeArrowheads="1"/>
          </p:cNvSpPr>
          <p:nvPr/>
        </p:nvSpPr>
        <p:spPr bwMode="auto">
          <a:xfrm>
            <a:off x="1881189" y="6286500"/>
            <a:ext cx="378618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nl-NL">
                <a:latin typeface="Corbel" pitchFamily="34" charset="0"/>
              </a:rPr>
              <a:t>Eisenhower spreekt troepen toe.</a:t>
            </a:r>
          </a:p>
        </p:txBody>
      </p:sp>
      <p:sp>
        <p:nvSpPr>
          <p:cNvPr id="5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8400256" y="6381329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2400">
                <a:solidFill>
                  <a:schemeClr val="bg1"/>
                </a:solidFill>
              </a:rPr>
              <a:t>91</a:t>
            </a:fld>
            <a:endParaRPr lang="nl-NL" sz="2400" dirty="0">
              <a:solidFill>
                <a:schemeClr val="bg1"/>
              </a:solidFill>
            </a:endParaRPr>
          </a:p>
        </p:txBody>
      </p:sp>
      <p:pic>
        <p:nvPicPr>
          <p:cNvPr id="2050" name="Picture 2" descr="http://www.google.nl/url?sa=i&amp;source=images&amp;cd=&amp;ved=0CAUQjBw&amp;url=http%3A%2F%2Fwww.20min.ch%2Finteraktiv%2FDeutschland%2Fimg%2FbrandenburgerTor.jpg&amp;ei=yB_4VNLsMsarPPn_gRA&amp;psig=AFQjCNF0Ma4wZQavsceCwgPlC_yTpbBgZQ&amp;ust=142563360889596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0709" y="1374463"/>
            <a:ext cx="6195575" cy="3666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www.bilderbuch-berlin.net/bilder/berlin_mitte_brandenburger_tor_66d4390219_978x1304xin.jpe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0633" y="1374463"/>
            <a:ext cx="6329385" cy="3666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://www.wpclipart.com/medical/symbols/medical_symbols_2/eye.png"/>
          <p:cNvPicPr>
            <a:picLocks noChangeAspect="1" noChangeArrowheads="1"/>
          </p:cNvPicPr>
          <p:nvPr/>
        </p:nvPicPr>
        <p:blipFill>
          <a:blip r:embed="rId5" cstate="print">
            <a:duotone>
              <a:prstClr val="black"/>
              <a:schemeClr val="tx2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9767444" y="5556117"/>
            <a:ext cx="899592" cy="4949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68781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5" name="Tekstvak 2"/>
          <p:cNvSpPr txBox="1">
            <a:spLocks noChangeArrowheads="1"/>
          </p:cNvSpPr>
          <p:nvPr/>
        </p:nvSpPr>
        <p:spPr bwMode="auto">
          <a:xfrm>
            <a:off x="1881189" y="6286500"/>
            <a:ext cx="378618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nl-NL">
                <a:latin typeface="Corbel" pitchFamily="34" charset="0"/>
              </a:rPr>
              <a:t>Eisenhower spreekt troepen toe.</a:t>
            </a:r>
          </a:p>
        </p:txBody>
      </p:sp>
      <p:sp>
        <p:nvSpPr>
          <p:cNvPr id="5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8400256" y="6381329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2400">
                <a:solidFill>
                  <a:schemeClr val="bg1"/>
                </a:solidFill>
              </a:rPr>
              <a:t>92</a:t>
            </a:fld>
            <a:endParaRPr lang="nl-NL" sz="2400" dirty="0">
              <a:solidFill>
                <a:schemeClr val="bg1"/>
              </a:solidFill>
            </a:endParaRPr>
          </a:p>
        </p:txBody>
      </p:sp>
      <p:sp>
        <p:nvSpPr>
          <p:cNvPr id="6" name="Tekstvak 1"/>
          <p:cNvSpPr txBox="1">
            <a:spLocks noChangeArrowheads="1"/>
          </p:cNvSpPr>
          <p:nvPr/>
        </p:nvSpPr>
        <p:spPr bwMode="auto">
          <a:xfrm>
            <a:off x="4366561" y="404665"/>
            <a:ext cx="5544616" cy="11941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nl-NL" sz="2200" dirty="0">
                <a:solidFill>
                  <a:schemeClr val="bg1"/>
                </a:solidFill>
                <a:latin typeface="+mj-lt"/>
              </a:rPr>
              <a:t>Maar in Azië ging de oorlog door.</a:t>
            </a:r>
          </a:p>
          <a:p>
            <a:pPr eaLnBrk="1" hangingPunct="1"/>
            <a:endParaRPr lang="nl-NL" sz="2200" dirty="0">
              <a:solidFill>
                <a:schemeClr val="bg1"/>
              </a:solidFill>
              <a:latin typeface="+mj-lt"/>
            </a:endParaRPr>
          </a:p>
          <a:p>
            <a:pPr eaLnBrk="1" hangingPunct="1"/>
            <a:r>
              <a:rPr lang="nl-NL" sz="2200" dirty="0">
                <a:solidFill>
                  <a:schemeClr val="bg1"/>
                </a:solidFill>
                <a:latin typeface="+mj-lt"/>
              </a:rPr>
              <a:t>Nieuw wapen kon de oorlog snel beslissen: Atoombom.</a:t>
            </a:r>
          </a:p>
          <a:p>
            <a:pPr eaLnBrk="1" hangingPunct="1"/>
            <a:endParaRPr lang="nl-NL" sz="2200" dirty="0">
              <a:solidFill>
                <a:schemeClr val="bg1"/>
              </a:solidFill>
              <a:latin typeface="+mj-lt"/>
            </a:endParaRPr>
          </a:p>
          <a:p>
            <a:pPr eaLnBrk="1" hangingPunct="1"/>
            <a:endParaRPr lang="nl-NL" sz="2200" dirty="0">
              <a:solidFill>
                <a:schemeClr val="bg1"/>
              </a:solidFill>
              <a:latin typeface="+mj-lt"/>
            </a:endParaRPr>
          </a:p>
          <a:p>
            <a:pPr eaLnBrk="1" hangingPunct="1"/>
            <a:endParaRPr lang="nl-NL" sz="2200" dirty="0">
              <a:solidFill>
                <a:schemeClr val="bg1"/>
              </a:solidFill>
              <a:latin typeface="+mj-lt"/>
            </a:endParaRPr>
          </a:p>
          <a:p>
            <a:pPr eaLnBrk="1" hangingPunct="1"/>
            <a:endParaRPr lang="nl-NL" sz="2200" dirty="0">
              <a:solidFill>
                <a:schemeClr val="bg1"/>
              </a:solidFill>
              <a:latin typeface="+mj-lt"/>
            </a:endParaRPr>
          </a:p>
          <a:p>
            <a:pPr eaLnBrk="1" hangingPunct="1"/>
            <a:endParaRPr lang="nl-NL" sz="2200" dirty="0">
              <a:solidFill>
                <a:schemeClr val="bg1"/>
              </a:solidFill>
              <a:latin typeface="+mj-lt"/>
            </a:endParaRPr>
          </a:p>
          <a:p>
            <a:pPr eaLnBrk="1" hangingPunct="1"/>
            <a:endParaRPr lang="nl-NL" sz="2200" dirty="0">
              <a:solidFill>
                <a:schemeClr val="bg1"/>
              </a:solidFill>
              <a:latin typeface="+mj-lt"/>
            </a:endParaRPr>
          </a:p>
          <a:p>
            <a:pPr eaLnBrk="1" hangingPunct="1"/>
            <a:endParaRPr lang="nl-NL" sz="2200" dirty="0">
              <a:solidFill>
                <a:schemeClr val="bg1"/>
              </a:solidFill>
              <a:latin typeface="+mj-lt"/>
            </a:endParaRPr>
          </a:p>
          <a:p>
            <a:pPr eaLnBrk="1" hangingPunct="1"/>
            <a:endParaRPr lang="nl-NL" sz="2200" dirty="0">
              <a:solidFill>
                <a:schemeClr val="bg1"/>
              </a:solidFill>
              <a:latin typeface="+mj-lt"/>
            </a:endParaRPr>
          </a:p>
          <a:p>
            <a:pPr eaLnBrk="1" hangingPunct="1"/>
            <a:endParaRPr lang="nl-NL" sz="2200" dirty="0">
              <a:solidFill>
                <a:schemeClr val="bg1"/>
              </a:solidFill>
              <a:latin typeface="+mj-lt"/>
            </a:endParaRPr>
          </a:p>
          <a:p>
            <a:pPr eaLnBrk="1" hangingPunct="1"/>
            <a:endParaRPr lang="nl-NL" sz="2200" dirty="0">
              <a:solidFill>
                <a:schemeClr val="bg1"/>
              </a:solidFill>
              <a:latin typeface="+mj-lt"/>
            </a:endParaRPr>
          </a:p>
          <a:p>
            <a:pPr eaLnBrk="1" hangingPunct="1"/>
            <a:endParaRPr lang="nl-NL" sz="2200" dirty="0">
              <a:solidFill>
                <a:schemeClr val="bg1"/>
              </a:solidFill>
              <a:latin typeface="+mj-lt"/>
            </a:endParaRPr>
          </a:p>
          <a:p>
            <a:pPr eaLnBrk="1" hangingPunct="1"/>
            <a:endParaRPr lang="nl-NL" sz="2200" dirty="0">
              <a:solidFill>
                <a:schemeClr val="bg1"/>
              </a:solidFill>
              <a:latin typeface="+mj-lt"/>
            </a:endParaRPr>
          </a:p>
          <a:p>
            <a:pPr eaLnBrk="1" hangingPunct="1"/>
            <a:endParaRPr lang="nl-NL" sz="2200" dirty="0">
              <a:solidFill>
                <a:schemeClr val="bg1"/>
              </a:solidFill>
              <a:latin typeface="+mj-lt"/>
            </a:endParaRPr>
          </a:p>
          <a:p>
            <a:pPr eaLnBrk="1" hangingPunct="1"/>
            <a:endParaRPr lang="nl-NL" sz="2200" dirty="0">
              <a:solidFill>
                <a:schemeClr val="bg1"/>
              </a:solidFill>
              <a:latin typeface="+mj-lt"/>
            </a:endParaRPr>
          </a:p>
          <a:p>
            <a:pPr eaLnBrk="1" hangingPunct="1"/>
            <a:endParaRPr lang="nl-NL" sz="2200" dirty="0">
              <a:solidFill>
                <a:schemeClr val="bg1"/>
              </a:solidFill>
              <a:latin typeface="+mj-lt"/>
            </a:endParaRPr>
          </a:p>
          <a:p>
            <a:pPr eaLnBrk="1" hangingPunct="1"/>
            <a:endParaRPr lang="nl-NL" sz="2200" dirty="0">
              <a:solidFill>
                <a:schemeClr val="bg1"/>
              </a:solidFill>
              <a:latin typeface="+mj-lt"/>
            </a:endParaRPr>
          </a:p>
          <a:p>
            <a:pPr algn="ctr" eaLnBrk="1" hangingPunct="1"/>
            <a:endParaRPr lang="nl-NL" sz="2200" dirty="0">
              <a:solidFill>
                <a:schemeClr val="bg1"/>
              </a:solidFill>
              <a:latin typeface="+mj-lt"/>
            </a:endParaRPr>
          </a:p>
          <a:p>
            <a:pPr algn="ctr" eaLnBrk="1" hangingPunct="1"/>
            <a:endParaRPr lang="nl-NL" sz="2200" dirty="0">
              <a:solidFill>
                <a:schemeClr val="bg1"/>
              </a:solidFill>
              <a:latin typeface="+mj-lt"/>
            </a:endParaRPr>
          </a:p>
          <a:p>
            <a:pPr algn="ctr" eaLnBrk="1" hangingPunct="1"/>
            <a:endParaRPr lang="nl-NL" sz="2200" dirty="0">
              <a:solidFill>
                <a:schemeClr val="bg1"/>
              </a:solidFill>
              <a:latin typeface="+mj-lt"/>
            </a:endParaRPr>
          </a:p>
          <a:p>
            <a:pPr algn="ctr" eaLnBrk="1" hangingPunct="1"/>
            <a:endParaRPr lang="nl-NL" sz="2200" dirty="0">
              <a:solidFill>
                <a:schemeClr val="bg1"/>
              </a:solidFill>
              <a:latin typeface="+mj-lt"/>
            </a:endParaRPr>
          </a:p>
          <a:p>
            <a:pPr algn="ctr" eaLnBrk="1" hangingPunct="1"/>
            <a:endParaRPr lang="nl-NL" sz="2200" dirty="0">
              <a:solidFill>
                <a:schemeClr val="bg1"/>
              </a:solidFill>
              <a:latin typeface="+mj-lt"/>
            </a:endParaRPr>
          </a:p>
          <a:p>
            <a:pPr algn="ctr" eaLnBrk="1" hangingPunct="1"/>
            <a:endParaRPr lang="nl-NL" sz="2200" dirty="0">
              <a:solidFill>
                <a:schemeClr val="bg1"/>
              </a:solidFill>
              <a:latin typeface="+mj-lt"/>
            </a:endParaRPr>
          </a:p>
          <a:p>
            <a:pPr algn="ctr" eaLnBrk="1" hangingPunct="1"/>
            <a:endParaRPr lang="nl-NL" sz="2200" dirty="0">
              <a:solidFill>
                <a:schemeClr val="bg1"/>
              </a:solidFill>
              <a:latin typeface="+mj-lt"/>
            </a:endParaRPr>
          </a:p>
          <a:p>
            <a:pPr algn="ctr" eaLnBrk="1" hangingPunct="1"/>
            <a:endParaRPr lang="nl-NL" sz="2200" dirty="0">
              <a:solidFill>
                <a:schemeClr val="bg1"/>
              </a:solidFill>
              <a:latin typeface="+mj-lt"/>
            </a:endParaRPr>
          </a:p>
          <a:p>
            <a:pPr algn="ctr" eaLnBrk="1" hangingPunct="1"/>
            <a:endParaRPr lang="nl-NL" sz="2200" dirty="0">
              <a:solidFill>
                <a:schemeClr val="bg1"/>
              </a:solidFill>
              <a:latin typeface="+mj-lt"/>
            </a:endParaRPr>
          </a:p>
          <a:p>
            <a:pPr algn="ctr" eaLnBrk="1" hangingPunct="1"/>
            <a:endParaRPr lang="nl-NL" sz="2200" dirty="0">
              <a:solidFill>
                <a:schemeClr val="bg1"/>
              </a:solidFill>
              <a:latin typeface="+mj-lt"/>
            </a:endParaRPr>
          </a:p>
          <a:p>
            <a:pPr algn="ctr" eaLnBrk="1" hangingPunct="1"/>
            <a:endParaRPr lang="nl-NL" sz="2200" dirty="0">
              <a:solidFill>
                <a:schemeClr val="bg1"/>
              </a:solidFill>
              <a:latin typeface="+mj-lt"/>
            </a:endParaRPr>
          </a:p>
          <a:p>
            <a:pPr algn="ctr" eaLnBrk="1" hangingPunct="1"/>
            <a:endParaRPr lang="nl-NL" sz="2200" dirty="0">
              <a:solidFill>
                <a:schemeClr val="bg1"/>
              </a:solidFill>
              <a:latin typeface="+mj-lt"/>
            </a:endParaRPr>
          </a:p>
          <a:p>
            <a:pPr algn="ctr" eaLnBrk="1" hangingPunct="1"/>
            <a:endParaRPr lang="nl-NL" sz="2200" dirty="0">
              <a:solidFill>
                <a:schemeClr val="bg1"/>
              </a:solidFill>
              <a:latin typeface="+mj-lt"/>
            </a:endParaRPr>
          </a:p>
          <a:p>
            <a:pPr algn="ctr" eaLnBrk="1" hangingPunct="1">
              <a:buFontTx/>
              <a:buChar char="-"/>
            </a:pPr>
            <a:endParaRPr lang="nl-NL" sz="2200" dirty="0">
              <a:solidFill>
                <a:schemeClr val="bg1"/>
              </a:solidFill>
              <a:latin typeface="+mj-lt"/>
            </a:endParaRPr>
          </a:p>
          <a:p>
            <a:pPr algn="ctr" eaLnBrk="1" hangingPunct="1">
              <a:buFontTx/>
              <a:buChar char="-"/>
            </a:pPr>
            <a:endParaRPr lang="nl-NL" sz="22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8194" name="Picture 2" descr="File:Fat man.jpg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7882" y="1541940"/>
            <a:ext cx="6306873" cy="4186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http://farm6.staticflickr.com/5220/5514079379_8014db442a_b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11" r="46319"/>
          <a:stretch/>
        </p:blipFill>
        <p:spPr bwMode="auto">
          <a:xfrm>
            <a:off x="0" y="0"/>
            <a:ext cx="2609321" cy="6862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Afbeelding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1277" y="5950633"/>
            <a:ext cx="926416" cy="861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824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5" name="Tekstvak 2"/>
          <p:cNvSpPr txBox="1">
            <a:spLocks noChangeArrowheads="1"/>
          </p:cNvSpPr>
          <p:nvPr/>
        </p:nvSpPr>
        <p:spPr bwMode="auto">
          <a:xfrm>
            <a:off x="1881189" y="6286500"/>
            <a:ext cx="378618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nl-NL">
                <a:latin typeface="Corbel" pitchFamily="34" charset="0"/>
              </a:rPr>
              <a:t>Eisenhower spreekt troepen toe.</a:t>
            </a:r>
          </a:p>
        </p:txBody>
      </p:sp>
      <p:sp>
        <p:nvSpPr>
          <p:cNvPr id="5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8400256" y="6381329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2400">
                <a:solidFill>
                  <a:schemeClr val="bg1"/>
                </a:solidFill>
              </a:rPr>
              <a:t>93</a:t>
            </a:fld>
            <a:endParaRPr lang="nl-NL" sz="2400" dirty="0">
              <a:solidFill>
                <a:schemeClr val="bg1"/>
              </a:solidFill>
            </a:endParaRPr>
          </a:p>
        </p:txBody>
      </p:sp>
      <p:sp>
        <p:nvSpPr>
          <p:cNvPr id="6" name="Tekstvak 1"/>
          <p:cNvSpPr txBox="1">
            <a:spLocks noChangeArrowheads="1"/>
          </p:cNvSpPr>
          <p:nvPr/>
        </p:nvSpPr>
        <p:spPr bwMode="auto">
          <a:xfrm>
            <a:off x="4366561" y="404665"/>
            <a:ext cx="5544616" cy="42473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endParaRPr lang="nl-NL" dirty="0">
              <a:solidFill>
                <a:schemeClr val="bg1"/>
              </a:solidFill>
              <a:latin typeface="+mj-lt"/>
            </a:endParaRPr>
          </a:p>
          <a:p>
            <a:pPr algn="ctr" eaLnBrk="1" hangingPunct="1"/>
            <a:endParaRPr lang="nl-NL" dirty="0">
              <a:solidFill>
                <a:schemeClr val="bg1"/>
              </a:solidFill>
              <a:latin typeface="+mj-lt"/>
            </a:endParaRPr>
          </a:p>
          <a:p>
            <a:pPr algn="ctr" eaLnBrk="1" hangingPunct="1"/>
            <a:endParaRPr lang="nl-NL" dirty="0">
              <a:solidFill>
                <a:schemeClr val="bg1"/>
              </a:solidFill>
              <a:latin typeface="+mj-lt"/>
            </a:endParaRPr>
          </a:p>
          <a:p>
            <a:pPr algn="ctr" eaLnBrk="1" hangingPunct="1"/>
            <a:endParaRPr lang="nl-NL" dirty="0">
              <a:solidFill>
                <a:schemeClr val="bg1"/>
              </a:solidFill>
              <a:latin typeface="+mj-lt"/>
            </a:endParaRPr>
          </a:p>
          <a:p>
            <a:pPr algn="ctr" eaLnBrk="1" hangingPunct="1"/>
            <a:endParaRPr lang="nl-NL" dirty="0">
              <a:solidFill>
                <a:schemeClr val="bg1"/>
              </a:solidFill>
              <a:latin typeface="+mj-lt"/>
            </a:endParaRPr>
          </a:p>
          <a:p>
            <a:pPr algn="ctr" eaLnBrk="1" hangingPunct="1"/>
            <a:endParaRPr lang="nl-NL" dirty="0">
              <a:solidFill>
                <a:schemeClr val="bg1"/>
              </a:solidFill>
              <a:latin typeface="+mj-lt"/>
            </a:endParaRPr>
          </a:p>
          <a:p>
            <a:pPr algn="ctr" eaLnBrk="1" hangingPunct="1"/>
            <a:endParaRPr lang="nl-NL" dirty="0">
              <a:solidFill>
                <a:schemeClr val="bg1"/>
              </a:solidFill>
              <a:latin typeface="+mj-lt"/>
            </a:endParaRPr>
          </a:p>
          <a:p>
            <a:pPr algn="ctr" eaLnBrk="1" hangingPunct="1"/>
            <a:endParaRPr lang="nl-NL" dirty="0">
              <a:solidFill>
                <a:schemeClr val="bg1"/>
              </a:solidFill>
              <a:latin typeface="+mj-lt"/>
            </a:endParaRPr>
          </a:p>
          <a:p>
            <a:pPr algn="ctr" eaLnBrk="1" hangingPunct="1"/>
            <a:endParaRPr lang="nl-NL" dirty="0">
              <a:solidFill>
                <a:schemeClr val="bg1"/>
              </a:solidFill>
              <a:latin typeface="+mj-lt"/>
            </a:endParaRPr>
          </a:p>
          <a:p>
            <a:pPr algn="ctr" eaLnBrk="1" hangingPunct="1"/>
            <a:endParaRPr lang="nl-NL" dirty="0">
              <a:solidFill>
                <a:schemeClr val="bg1"/>
              </a:solidFill>
              <a:latin typeface="+mj-lt"/>
            </a:endParaRPr>
          </a:p>
          <a:p>
            <a:pPr algn="ctr" eaLnBrk="1" hangingPunct="1"/>
            <a:endParaRPr lang="nl-NL" dirty="0">
              <a:solidFill>
                <a:schemeClr val="bg1"/>
              </a:solidFill>
              <a:latin typeface="+mj-lt"/>
            </a:endParaRPr>
          </a:p>
          <a:p>
            <a:pPr algn="ctr" eaLnBrk="1" hangingPunct="1"/>
            <a:endParaRPr lang="nl-NL" dirty="0">
              <a:solidFill>
                <a:schemeClr val="bg1"/>
              </a:solidFill>
              <a:latin typeface="+mj-lt"/>
            </a:endParaRPr>
          </a:p>
          <a:p>
            <a:pPr algn="ctr" eaLnBrk="1" hangingPunct="1"/>
            <a:endParaRPr lang="nl-NL" dirty="0">
              <a:solidFill>
                <a:schemeClr val="bg1"/>
              </a:solidFill>
              <a:latin typeface="+mj-lt"/>
            </a:endParaRPr>
          </a:p>
          <a:p>
            <a:pPr algn="ctr" eaLnBrk="1" hangingPunct="1">
              <a:buFontTx/>
              <a:buChar char="-"/>
            </a:pPr>
            <a:endParaRPr lang="nl-NL" dirty="0">
              <a:solidFill>
                <a:schemeClr val="bg1"/>
              </a:solidFill>
              <a:latin typeface="+mj-lt"/>
            </a:endParaRPr>
          </a:p>
          <a:p>
            <a:pPr algn="ctr" eaLnBrk="1" hangingPunct="1">
              <a:buFontTx/>
              <a:buChar char="-"/>
            </a:pPr>
            <a:endParaRPr lang="nl-NL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1266" name="Picture 2" descr="File:B-29 Enola Gay w Crews.jpg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2331" y="462910"/>
            <a:ext cx="7354275" cy="5515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http://farm6.staticflickr.com/5220/5514079379_8014db442a_b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11" r="46319"/>
          <a:stretch/>
        </p:blipFill>
        <p:spPr bwMode="auto">
          <a:xfrm>
            <a:off x="0" y="0"/>
            <a:ext cx="2609321" cy="6862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://www.wpclipart.com/medical/symbols/medical_symbols_2/eye.png"/>
          <p:cNvPicPr>
            <a:picLocks noChangeAspect="1" noChangeArrowheads="1"/>
          </p:cNvPicPr>
          <p:nvPr/>
        </p:nvPicPr>
        <p:blipFill>
          <a:blip r:embed="rId6" cstate="print">
            <a:duotone>
              <a:prstClr val="black"/>
              <a:schemeClr val="tx2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9767444" y="5556117"/>
            <a:ext cx="899592" cy="4949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85239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5" name="Tekstvak 2"/>
          <p:cNvSpPr txBox="1">
            <a:spLocks noChangeArrowheads="1"/>
          </p:cNvSpPr>
          <p:nvPr/>
        </p:nvSpPr>
        <p:spPr bwMode="auto">
          <a:xfrm>
            <a:off x="1881189" y="6286500"/>
            <a:ext cx="378618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nl-NL">
                <a:latin typeface="Corbel" pitchFamily="34" charset="0"/>
              </a:rPr>
              <a:t>Eisenhower spreekt troepen toe.</a:t>
            </a:r>
          </a:p>
        </p:txBody>
      </p:sp>
      <p:sp>
        <p:nvSpPr>
          <p:cNvPr id="5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8400256" y="6381329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2400">
                <a:solidFill>
                  <a:schemeClr val="bg1"/>
                </a:solidFill>
              </a:rPr>
              <a:t>94</a:t>
            </a:fld>
            <a:endParaRPr lang="nl-NL" sz="2400" dirty="0">
              <a:solidFill>
                <a:schemeClr val="bg1"/>
              </a:solidFill>
            </a:endParaRPr>
          </a:p>
        </p:txBody>
      </p:sp>
      <p:sp>
        <p:nvSpPr>
          <p:cNvPr id="6" name="Tekstvak 1"/>
          <p:cNvSpPr txBox="1">
            <a:spLocks noChangeArrowheads="1"/>
          </p:cNvSpPr>
          <p:nvPr/>
        </p:nvSpPr>
        <p:spPr bwMode="auto">
          <a:xfrm>
            <a:off x="2992396" y="268186"/>
            <a:ext cx="7305024" cy="103412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nl-NL" dirty="0" smtClean="0">
                <a:solidFill>
                  <a:schemeClr val="bg1"/>
                </a:solidFill>
                <a:latin typeface="+mj-lt"/>
              </a:rPr>
              <a:t>De oorlog daar werd beëindigt door twee atoombommen op Japan</a:t>
            </a:r>
            <a:endParaRPr lang="nl-NL" dirty="0">
              <a:solidFill>
                <a:schemeClr val="bg1"/>
              </a:solidFill>
              <a:latin typeface="+mj-lt"/>
            </a:endParaRPr>
          </a:p>
          <a:p>
            <a:pPr eaLnBrk="1" hangingPunct="1"/>
            <a:endParaRPr lang="nl-NL" dirty="0">
              <a:solidFill>
                <a:schemeClr val="bg1"/>
              </a:solidFill>
              <a:latin typeface="+mj-lt"/>
            </a:endParaRPr>
          </a:p>
          <a:p>
            <a:pPr eaLnBrk="1" hangingPunct="1"/>
            <a:endParaRPr lang="nl-NL" dirty="0">
              <a:solidFill>
                <a:schemeClr val="bg1"/>
              </a:solidFill>
              <a:latin typeface="+mj-lt"/>
            </a:endParaRPr>
          </a:p>
          <a:p>
            <a:pPr eaLnBrk="1" hangingPunct="1"/>
            <a:endParaRPr lang="nl-NL" dirty="0">
              <a:solidFill>
                <a:schemeClr val="bg1"/>
              </a:solidFill>
              <a:latin typeface="+mj-lt"/>
            </a:endParaRPr>
          </a:p>
          <a:p>
            <a:pPr eaLnBrk="1" hangingPunct="1"/>
            <a:endParaRPr lang="nl-NL" dirty="0">
              <a:solidFill>
                <a:schemeClr val="bg1"/>
              </a:solidFill>
              <a:latin typeface="+mj-lt"/>
            </a:endParaRPr>
          </a:p>
          <a:p>
            <a:pPr eaLnBrk="1" hangingPunct="1"/>
            <a:endParaRPr lang="nl-NL" dirty="0">
              <a:solidFill>
                <a:schemeClr val="bg1"/>
              </a:solidFill>
              <a:latin typeface="+mj-lt"/>
            </a:endParaRPr>
          </a:p>
          <a:p>
            <a:pPr eaLnBrk="1" hangingPunct="1"/>
            <a:endParaRPr lang="nl-NL" dirty="0">
              <a:solidFill>
                <a:schemeClr val="bg1"/>
              </a:solidFill>
              <a:latin typeface="+mj-lt"/>
            </a:endParaRPr>
          </a:p>
          <a:p>
            <a:pPr eaLnBrk="1" hangingPunct="1"/>
            <a:endParaRPr lang="nl-NL" dirty="0">
              <a:solidFill>
                <a:schemeClr val="bg1"/>
              </a:solidFill>
              <a:latin typeface="+mj-lt"/>
            </a:endParaRPr>
          </a:p>
          <a:p>
            <a:pPr eaLnBrk="1" hangingPunct="1"/>
            <a:endParaRPr lang="nl-NL" dirty="0">
              <a:solidFill>
                <a:schemeClr val="bg1"/>
              </a:solidFill>
              <a:latin typeface="+mj-lt"/>
            </a:endParaRPr>
          </a:p>
          <a:p>
            <a:pPr eaLnBrk="1" hangingPunct="1"/>
            <a:endParaRPr lang="nl-NL" dirty="0">
              <a:solidFill>
                <a:schemeClr val="bg1"/>
              </a:solidFill>
              <a:latin typeface="+mj-lt"/>
            </a:endParaRPr>
          </a:p>
          <a:p>
            <a:pPr eaLnBrk="1" hangingPunct="1"/>
            <a:endParaRPr lang="nl-NL" dirty="0">
              <a:solidFill>
                <a:schemeClr val="bg1"/>
              </a:solidFill>
              <a:latin typeface="+mj-lt"/>
            </a:endParaRPr>
          </a:p>
          <a:p>
            <a:pPr eaLnBrk="1" hangingPunct="1"/>
            <a:endParaRPr lang="nl-NL" dirty="0">
              <a:solidFill>
                <a:schemeClr val="bg1"/>
              </a:solidFill>
              <a:latin typeface="+mj-lt"/>
            </a:endParaRPr>
          </a:p>
          <a:p>
            <a:pPr eaLnBrk="1" hangingPunct="1"/>
            <a:endParaRPr lang="nl-NL" dirty="0">
              <a:solidFill>
                <a:schemeClr val="bg1"/>
              </a:solidFill>
              <a:latin typeface="+mj-lt"/>
            </a:endParaRPr>
          </a:p>
          <a:p>
            <a:pPr eaLnBrk="1" hangingPunct="1"/>
            <a:endParaRPr lang="nl-NL" dirty="0">
              <a:solidFill>
                <a:schemeClr val="bg1"/>
              </a:solidFill>
              <a:latin typeface="+mj-lt"/>
            </a:endParaRPr>
          </a:p>
          <a:p>
            <a:pPr eaLnBrk="1" hangingPunct="1"/>
            <a:endParaRPr lang="nl-NL" dirty="0">
              <a:solidFill>
                <a:schemeClr val="bg1"/>
              </a:solidFill>
              <a:latin typeface="+mj-lt"/>
            </a:endParaRPr>
          </a:p>
          <a:p>
            <a:pPr eaLnBrk="1" hangingPunct="1"/>
            <a:endParaRPr lang="nl-NL" dirty="0">
              <a:solidFill>
                <a:schemeClr val="bg1"/>
              </a:solidFill>
              <a:latin typeface="+mj-lt"/>
            </a:endParaRPr>
          </a:p>
          <a:p>
            <a:pPr eaLnBrk="1" hangingPunct="1"/>
            <a:endParaRPr lang="nl-NL" dirty="0">
              <a:solidFill>
                <a:schemeClr val="bg1"/>
              </a:solidFill>
              <a:latin typeface="+mj-lt"/>
            </a:endParaRPr>
          </a:p>
          <a:p>
            <a:pPr eaLnBrk="1" hangingPunct="1"/>
            <a:endParaRPr lang="nl-NL" dirty="0">
              <a:solidFill>
                <a:schemeClr val="bg1"/>
              </a:solidFill>
              <a:latin typeface="+mj-lt"/>
            </a:endParaRPr>
          </a:p>
          <a:p>
            <a:pPr eaLnBrk="1" hangingPunct="1"/>
            <a:endParaRPr lang="nl-NL" dirty="0">
              <a:solidFill>
                <a:schemeClr val="bg1"/>
              </a:solidFill>
              <a:latin typeface="+mj-lt"/>
            </a:endParaRPr>
          </a:p>
          <a:p>
            <a:pPr eaLnBrk="1" hangingPunct="1"/>
            <a:endParaRPr lang="nl-NL" dirty="0">
              <a:solidFill>
                <a:schemeClr val="bg1"/>
              </a:solidFill>
              <a:latin typeface="+mj-lt"/>
            </a:endParaRPr>
          </a:p>
          <a:p>
            <a:pPr eaLnBrk="1" hangingPunct="1"/>
            <a:r>
              <a:rPr lang="nl-NL" dirty="0" smtClean="0">
                <a:solidFill>
                  <a:schemeClr val="bg1"/>
                </a:solidFill>
                <a:latin typeface="+mj-lt"/>
              </a:rPr>
              <a:t>  Hiroshima </a:t>
            </a:r>
            <a:r>
              <a:rPr lang="nl-NL" dirty="0">
                <a:solidFill>
                  <a:schemeClr val="bg1"/>
                </a:solidFill>
                <a:latin typeface="+mj-lt"/>
              </a:rPr>
              <a:t>(6 augustus ’45)	     </a:t>
            </a:r>
            <a:r>
              <a:rPr lang="nl-NL" dirty="0" smtClean="0">
                <a:solidFill>
                  <a:schemeClr val="bg1"/>
                </a:solidFill>
                <a:latin typeface="+mj-lt"/>
              </a:rPr>
              <a:t>                         Nagasaki </a:t>
            </a:r>
            <a:r>
              <a:rPr lang="nl-NL" dirty="0">
                <a:solidFill>
                  <a:schemeClr val="bg1"/>
                </a:solidFill>
                <a:latin typeface="+mj-lt"/>
              </a:rPr>
              <a:t>(9 augustus ‘45)</a:t>
            </a:r>
          </a:p>
          <a:p>
            <a:pPr algn="ctr" eaLnBrk="1" hangingPunct="1"/>
            <a:endParaRPr lang="nl-NL" dirty="0">
              <a:solidFill>
                <a:schemeClr val="bg1"/>
              </a:solidFill>
              <a:latin typeface="+mj-lt"/>
            </a:endParaRPr>
          </a:p>
          <a:p>
            <a:pPr algn="ctr" eaLnBrk="1" hangingPunct="1"/>
            <a:endParaRPr lang="nl-NL" dirty="0">
              <a:solidFill>
                <a:schemeClr val="bg1"/>
              </a:solidFill>
              <a:latin typeface="+mj-lt"/>
            </a:endParaRPr>
          </a:p>
          <a:p>
            <a:pPr algn="ctr" eaLnBrk="1" hangingPunct="1"/>
            <a:endParaRPr lang="nl-NL" dirty="0">
              <a:solidFill>
                <a:schemeClr val="bg1"/>
              </a:solidFill>
              <a:latin typeface="+mj-lt"/>
            </a:endParaRPr>
          </a:p>
          <a:p>
            <a:pPr algn="ctr" eaLnBrk="1" hangingPunct="1"/>
            <a:endParaRPr lang="nl-NL" dirty="0">
              <a:solidFill>
                <a:schemeClr val="bg1"/>
              </a:solidFill>
              <a:latin typeface="+mj-lt"/>
            </a:endParaRPr>
          </a:p>
          <a:p>
            <a:pPr algn="ctr" eaLnBrk="1" hangingPunct="1"/>
            <a:endParaRPr lang="nl-NL" dirty="0">
              <a:solidFill>
                <a:schemeClr val="bg1"/>
              </a:solidFill>
              <a:latin typeface="+mj-lt"/>
            </a:endParaRPr>
          </a:p>
          <a:p>
            <a:pPr algn="ctr" eaLnBrk="1" hangingPunct="1"/>
            <a:endParaRPr lang="nl-NL" dirty="0">
              <a:solidFill>
                <a:schemeClr val="bg1"/>
              </a:solidFill>
              <a:latin typeface="+mj-lt"/>
            </a:endParaRPr>
          </a:p>
          <a:p>
            <a:pPr algn="ctr" eaLnBrk="1" hangingPunct="1"/>
            <a:endParaRPr lang="nl-NL" dirty="0">
              <a:solidFill>
                <a:schemeClr val="bg1"/>
              </a:solidFill>
              <a:latin typeface="+mj-lt"/>
            </a:endParaRPr>
          </a:p>
          <a:p>
            <a:pPr algn="ctr" eaLnBrk="1" hangingPunct="1"/>
            <a:endParaRPr lang="nl-NL" dirty="0">
              <a:solidFill>
                <a:schemeClr val="bg1"/>
              </a:solidFill>
              <a:latin typeface="+mj-lt"/>
            </a:endParaRPr>
          </a:p>
          <a:p>
            <a:pPr algn="ctr" eaLnBrk="1" hangingPunct="1"/>
            <a:endParaRPr lang="nl-NL" dirty="0">
              <a:solidFill>
                <a:schemeClr val="bg1"/>
              </a:solidFill>
              <a:latin typeface="+mj-lt"/>
            </a:endParaRPr>
          </a:p>
          <a:p>
            <a:pPr algn="ctr" eaLnBrk="1" hangingPunct="1"/>
            <a:endParaRPr lang="nl-NL" dirty="0">
              <a:solidFill>
                <a:schemeClr val="bg1"/>
              </a:solidFill>
              <a:latin typeface="+mj-lt"/>
            </a:endParaRPr>
          </a:p>
          <a:p>
            <a:pPr algn="ctr" eaLnBrk="1" hangingPunct="1"/>
            <a:endParaRPr lang="nl-NL" dirty="0">
              <a:solidFill>
                <a:schemeClr val="bg1"/>
              </a:solidFill>
              <a:latin typeface="+mj-lt"/>
            </a:endParaRPr>
          </a:p>
          <a:p>
            <a:pPr algn="ctr" eaLnBrk="1" hangingPunct="1"/>
            <a:endParaRPr lang="nl-NL" dirty="0">
              <a:solidFill>
                <a:schemeClr val="bg1"/>
              </a:solidFill>
              <a:latin typeface="+mj-lt"/>
            </a:endParaRPr>
          </a:p>
          <a:p>
            <a:pPr algn="ctr" eaLnBrk="1" hangingPunct="1"/>
            <a:endParaRPr lang="nl-NL" dirty="0">
              <a:solidFill>
                <a:schemeClr val="bg1"/>
              </a:solidFill>
              <a:latin typeface="+mj-lt"/>
            </a:endParaRPr>
          </a:p>
          <a:p>
            <a:pPr algn="ctr" eaLnBrk="1" hangingPunct="1">
              <a:buFontTx/>
              <a:buChar char="-"/>
            </a:pPr>
            <a:endParaRPr lang="nl-NL" dirty="0">
              <a:solidFill>
                <a:schemeClr val="bg1"/>
              </a:solidFill>
              <a:latin typeface="+mj-lt"/>
            </a:endParaRPr>
          </a:p>
          <a:p>
            <a:pPr algn="ctr" eaLnBrk="1" hangingPunct="1">
              <a:buFontTx/>
              <a:buChar char="-"/>
            </a:pPr>
            <a:endParaRPr lang="nl-NL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9218" name="Picture 2" descr="File:Atomic bombing of Japan.jpg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2468" y="671608"/>
            <a:ext cx="8325531" cy="4943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http://farm6.staticflickr.com/5220/5514079379_8014db442a_b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11" r="46319"/>
          <a:stretch/>
        </p:blipFill>
        <p:spPr bwMode="auto">
          <a:xfrm>
            <a:off x="0" y="0"/>
            <a:ext cx="2609321" cy="6862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Afbeelding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7999" y="5996608"/>
            <a:ext cx="926416" cy="861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176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5" name="Tekstvak 2"/>
          <p:cNvSpPr txBox="1">
            <a:spLocks noChangeArrowheads="1"/>
          </p:cNvSpPr>
          <p:nvPr/>
        </p:nvSpPr>
        <p:spPr bwMode="auto">
          <a:xfrm>
            <a:off x="1881189" y="6286500"/>
            <a:ext cx="378618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nl-NL">
                <a:latin typeface="Corbel" pitchFamily="34" charset="0"/>
              </a:rPr>
              <a:t>Eisenhower spreekt troepen toe.</a:t>
            </a:r>
          </a:p>
        </p:txBody>
      </p:sp>
      <p:sp>
        <p:nvSpPr>
          <p:cNvPr id="5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8400256" y="6381329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2400">
                <a:solidFill>
                  <a:schemeClr val="bg1"/>
                </a:solidFill>
              </a:rPr>
              <a:t>95</a:t>
            </a:fld>
            <a:endParaRPr lang="nl-NL" sz="2400" dirty="0">
              <a:solidFill>
                <a:schemeClr val="bg1"/>
              </a:solidFill>
            </a:endParaRPr>
          </a:p>
        </p:txBody>
      </p:sp>
      <p:sp>
        <p:nvSpPr>
          <p:cNvPr id="6" name="Tekstvak 1"/>
          <p:cNvSpPr txBox="1">
            <a:spLocks noChangeArrowheads="1"/>
          </p:cNvSpPr>
          <p:nvPr/>
        </p:nvSpPr>
        <p:spPr bwMode="auto">
          <a:xfrm>
            <a:off x="3332520" y="114108"/>
            <a:ext cx="5544616" cy="5078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nl-NL" dirty="0">
                <a:solidFill>
                  <a:schemeClr val="bg1"/>
                </a:solidFill>
                <a:latin typeface="+mj-lt"/>
              </a:rPr>
              <a:t>Hiroshima</a:t>
            </a:r>
          </a:p>
          <a:p>
            <a:pPr eaLnBrk="1" hangingPunct="1"/>
            <a:endParaRPr lang="nl-NL" dirty="0">
              <a:solidFill>
                <a:schemeClr val="bg1"/>
              </a:solidFill>
              <a:latin typeface="+mj-lt"/>
            </a:endParaRPr>
          </a:p>
          <a:p>
            <a:pPr eaLnBrk="1" hangingPunct="1"/>
            <a:endParaRPr lang="nl-NL" dirty="0">
              <a:solidFill>
                <a:schemeClr val="bg1"/>
              </a:solidFill>
              <a:latin typeface="+mj-lt"/>
            </a:endParaRPr>
          </a:p>
          <a:p>
            <a:pPr algn="ctr" eaLnBrk="1" hangingPunct="1"/>
            <a:endParaRPr lang="nl-NL" dirty="0">
              <a:solidFill>
                <a:schemeClr val="bg1"/>
              </a:solidFill>
              <a:latin typeface="+mj-lt"/>
            </a:endParaRPr>
          </a:p>
          <a:p>
            <a:pPr algn="ctr" eaLnBrk="1" hangingPunct="1"/>
            <a:endParaRPr lang="nl-NL" dirty="0">
              <a:solidFill>
                <a:schemeClr val="bg1"/>
              </a:solidFill>
              <a:latin typeface="+mj-lt"/>
            </a:endParaRPr>
          </a:p>
          <a:p>
            <a:pPr algn="ctr" eaLnBrk="1" hangingPunct="1"/>
            <a:endParaRPr lang="nl-NL" dirty="0">
              <a:solidFill>
                <a:schemeClr val="bg1"/>
              </a:solidFill>
              <a:latin typeface="+mj-lt"/>
            </a:endParaRPr>
          </a:p>
          <a:p>
            <a:pPr algn="ctr" eaLnBrk="1" hangingPunct="1"/>
            <a:endParaRPr lang="nl-NL" dirty="0">
              <a:solidFill>
                <a:schemeClr val="bg1"/>
              </a:solidFill>
              <a:latin typeface="+mj-lt"/>
            </a:endParaRPr>
          </a:p>
          <a:p>
            <a:pPr algn="ctr" eaLnBrk="1" hangingPunct="1"/>
            <a:endParaRPr lang="nl-NL" dirty="0">
              <a:solidFill>
                <a:schemeClr val="bg1"/>
              </a:solidFill>
              <a:latin typeface="+mj-lt"/>
            </a:endParaRPr>
          </a:p>
          <a:p>
            <a:pPr algn="ctr" eaLnBrk="1" hangingPunct="1"/>
            <a:endParaRPr lang="nl-NL" dirty="0">
              <a:solidFill>
                <a:schemeClr val="bg1"/>
              </a:solidFill>
              <a:latin typeface="+mj-lt"/>
            </a:endParaRPr>
          </a:p>
          <a:p>
            <a:pPr algn="ctr" eaLnBrk="1" hangingPunct="1"/>
            <a:endParaRPr lang="nl-NL" dirty="0">
              <a:solidFill>
                <a:schemeClr val="bg1"/>
              </a:solidFill>
              <a:latin typeface="+mj-lt"/>
            </a:endParaRPr>
          </a:p>
          <a:p>
            <a:pPr algn="ctr" eaLnBrk="1" hangingPunct="1"/>
            <a:endParaRPr lang="nl-NL" dirty="0">
              <a:solidFill>
                <a:schemeClr val="bg1"/>
              </a:solidFill>
              <a:latin typeface="+mj-lt"/>
            </a:endParaRPr>
          </a:p>
          <a:p>
            <a:pPr algn="ctr" eaLnBrk="1" hangingPunct="1"/>
            <a:endParaRPr lang="nl-NL" dirty="0">
              <a:solidFill>
                <a:schemeClr val="bg1"/>
              </a:solidFill>
              <a:latin typeface="+mj-lt"/>
            </a:endParaRPr>
          </a:p>
          <a:p>
            <a:pPr algn="ctr" eaLnBrk="1" hangingPunct="1"/>
            <a:endParaRPr lang="nl-NL" dirty="0">
              <a:solidFill>
                <a:schemeClr val="bg1"/>
              </a:solidFill>
              <a:latin typeface="+mj-lt"/>
            </a:endParaRPr>
          </a:p>
          <a:p>
            <a:pPr algn="ctr" eaLnBrk="1" hangingPunct="1"/>
            <a:endParaRPr lang="nl-NL" dirty="0">
              <a:solidFill>
                <a:schemeClr val="bg1"/>
              </a:solidFill>
              <a:latin typeface="+mj-lt"/>
            </a:endParaRPr>
          </a:p>
          <a:p>
            <a:pPr algn="ctr" eaLnBrk="1" hangingPunct="1"/>
            <a:endParaRPr lang="nl-NL" dirty="0">
              <a:solidFill>
                <a:schemeClr val="bg1"/>
              </a:solidFill>
              <a:latin typeface="+mj-lt"/>
            </a:endParaRPr>
          </a:p>
          <a:p>
            <a:pPr algn="ctr" eaLnBrk="1" hangingPunct="1"/>
            <a:endParaRPr lang="nl-NL" dirty="0">
              <a:solidFill>
                <a:schemeClr val="bg1"/>
              </a:solidFill>
              <a:latin typeface="+mj-lt"/>
            </a:endParaRPr>
          </a:p>
          <a:p>
            <a:pPr algn="ctr" eaLnBrk="1" hangingPunct="1">
              <a:buFontTx/>
              <a:buChar char="-"/>
            </a:pPr>
            <a:endParaRPr lang="nl-NL" dirty="0">
              <a:solidFill>
                <a:schemeClr val="bg1"/>
              </a:solidFill>
              <a:latin typeface="+mj-lt"/>
            </a:endParaRPr>
          </a:p>
          <a:p>
            <a:pPr algn="ctr" eaLnBrk="1" hangingPunct="1">
              <a:buFontTx/>
              <a:buChar char="-"/>
            </a:pPr>
            <a:endParaRPr lang="nl-NL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9458" name="Picture 2" descr="http://www.sciencephoto.com/image/341621/large/T1620085-Hiroshima_clock_stopped_at_moment_atom_bomb_struck-SP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481" y="541251"/>
            <a:ext cx="2719930" cy="3559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0" name="Picture 4" descr="http://www.greenpeace.org/new-zealand/ReSizes/OriginalWatermarked/Global/new-zealand/image/2007/1/hiroshima-clock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0463" y="518365"/>
            <a:ext cx="4078296" cy="2854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2" name="Picture 6" descr="http://www.thundercloudstudio.com/Travel/amble_asia_2009/japan/hiroshima/images/hiroshima_clock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514"/>
          <a:stretch/>
        </p:blipFill>
        <p:spPr bwMode="auto">
          <a:xfrm>
            <a:off x="3043066" y="4228318"/>
            <a:ext cx="3061762" cy="2496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4" name="Picture 8" descr="http://2.bp.blogspot.com/__0v65Qj-Qag/SdDrZvthJNI/AAAAAAAAAkI/PVmI9TBvPug/s400/hiroshima_clock.jp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706" r="26424"/>
          <a:stretch/>
        </p:blipFill>
        <p:spPr bwMode="auto">
          <a:xfrm>
            <a:off x="6270219" y="3519017"/>
            <a:ext cx="3654287" cy="2767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http://farm6.staticflickr.com/5220/5514079379_8014db442a_b.jp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11" r="46319"/>
          <a:stretch/>
        </p:blipFill>
        <p:spPr bwMode="auto">
          <a:xfrm>
            <a:off x="0" y="0"/>
            <a:ext cx="2609321" cy="6862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http://www.wpclipart.com/medical/symbols/medical_symbols_2/eye.png"/>
          <p:cNvPicPr>
            <a:picLocks noChangeAspect="1" noChangeArrowheads="1"/>
          </p:cNvPicPr>
          <p:nvPr/>
        </p:nvPicPr>
        <p:blipFill>
          <a:blip r:embed="rId8" cstate="print">
            <a:duotone>
              <a:prstClr val="black"/>
              <a:schemeClr val="tx2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9767444" y="5556117"/>
            <a:ext cx="899592" cy="4949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49765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5" name="Tekstvak 2"/>
          <p:cNvSpPr txBox="1">
            <a:spLocks noChangeArrowheads="1"/>
          </p:cNvSpPr>
          <p:nvPr/>
        </p:nvSpPr>
        <p:spPr bwMode="auto">
          <a:xfrm>
            <a:off x="1881189" y="6286500"/>
            <a:ext cx="378618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nl-NL">
                <a:latin typeface="Corbel" pitchFamily="34" charset="0"/>
              </a:rPr>
              <a:t>Eisenhower spreekt troepen toe.</a:t>
            </a:r>
          </a:p>
        </p:txBody>
      </p:sp>
      <p:sp>
        <p:nvSpPr>
          <p:cNvPr id="5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8400256" y="6381329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2400">
                <a:solidFill>
                  <a:schemeClr val="bg1"/>
                </a:solidFill>
              </a:rPr>
              <a:t>96</a:t>
            </a:fld>
            <a:endParaRPr lang="nl-NL" sz="2400" dirty="0">
              <a:solidFill>
                <a:schemeClr val="bg1"/>
              </a:solidFill>
            </a:endParaRPr>
          </a:p>
        </p:txBody>
      </p:sp>
      <p:sp>
        <p:nvSpPr>
          <p:cNvPr id="6" name="Tekstvak 1"/>
          <p:cNvSpPr txBox="1">
            <a:spLocks noChangeArrowheads="1"/>
          </p:cNvSpPr>
          <p:nvPr/>
        </p:nvSpPr>
        <p:spPr bwMode="auto">
          <a:xfrm>
            <a:off x="4366561" y="404665"/>
            <a:ext cx="5544616" cy="5078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nl-NL" dirty="0">
                <a:solidFill>
                  <a:schemeClr val="bg1"/>
                </a:solidFill>
                <a:latin typeface="+mj-lt"/>
              </a:rPr>
              <a:t>Hiroshima</a:t>
            </a:r>
          </a:p>
          <a:p>
            <a:pPr eaLnBrk="1" hangingPunct="1"/>
            <a:endParaRPr lang="nl-NL" dirty="0">
              <a:solidFill>
                <a:schemeClr val="bg1"/>
              </a:solidFill>
              <a:latin typeface="+mj-lt"/>
            </a:endParaRPr>
          </a:p>
          <a:p>
            <a:pPr eaLnBrk="1" hangingPunct="1"/>
            <a:endParaRPr lang="nl-NL" dirty="0">
              <a:solidFill>
                <a:schemeClr val="bg1"/>
              </a:solidFill>
              <a:latin typeface="+mj-lt"/>
            </a:endParaRPr>
          </a:p>
          <a:p>
            <a:pPr algn="ctr" eaLnBrk="1" hangingPunct="1"/>
            <a:endParaRPr lang="nl-NL" dirty="0">
              <a:solidFill>
                <a:schemeClr val="bg1"/>
              </a:solidFill>
              <a:latin typeface="+mj-lt"/>
            </a:endParaRPr>
          </a:p>
          <a:p>
            <a:pPr algn="ctr" eaLnBrk="1" hangingPunct="1"/>
            <a:endParaRPr lang="nl-NL" dirty="0">
              <a:solidFill>
                <a:schemeClr val="bg1"/>
              </a:solidFill>
              <a:latin typeface="+mj-lt"/>
            </a:endParaRPr>
          </a:p>
          <a:p>
            <a:pPr algn="ctr" eaLnBrk="1" hangingPunct="1"/>
            <a:endParaRPr lang="nl-NL" dirty="0">
              <a:solidFill>
                <a:schemeClr val="bg1"/>
              </a:solidFill>
              <a:latin typeface="+mj-lt"/>
            </a:endParaRPr>
          </a:p>
          <a:p>
            <a:pPr algn="ctr" eaLnBrk="1" hangingPunct="1"/>
            <a:endParaRPr lang="nl-NL" dirty="0">
              <a:solidFill>
                <a:schemeClr val="bg1"/>
              </a:solidFill>
              <a:latin typeface="+mj-lt"/>
            </a:endParaRPr>
          </a:p>
          <a:p>
            <a:pPr algn="ctr" eaLnBrk="1" hangingPunct="1"/>
            <a:endParaRPr lang="nl-NL" dirty="0">
              <a:solidFill>
                <a:schemeClr val="bg1"/>
              </a:solidFill>
              <a:latin typeface="+mj-lt"/>
            </a:endParaRPr>
          </a:p>
          <a:p>
            <a:pPr algn="ctr" eaLnBrk="1" hangingPunct="1"/>
            <a:endParaRPr lang="nl-NL" dirty="0">
              <a:solidFill>
                <a:schemeClr val="bg1"/>
              </a:solidFill>
              <a:latin typeface="+mj-lt"/>
            </a:endParaRPr>
          </a:p>
          <a:p>
            <a:pPr algn="ctr" eaLnBrk="1" hangingPunct="1"/>
            <a:endParaRPr lang="nl-NL" dirty="0">
              <a:solidFill>
                <a:schemeClr val="bg1"/>
              </a:solidFill>
              <a:latin typeface="+mj-lt"/>
            </a:endParaRPr>
          </a:p>
          <a:p>
            <a:pPr algn="ctr" eaLnBrk="1" hangingPunct="1"/>
            <a:endParaRPr lang="nl-NL" dirty="0">
              <a:solidFill>
                <a:schemeClr val="bg1"/>
              </a:solidFill>
              <a:latin typeface="+mj-lt"/>
            </a:endParaRPr>
          </a:p>
          <a:p>
            <a:pPr algn="ctr" eaLnBrk="1" hangingPunct="1"/>
            <a:endParaRPr lang="nl-NL" dirty="0">
              <a:solidFill>
                <a:schemeClr val="bg1"/>
              </a:solidFill>
              <a:latin typeface="+mj-lt"/>
            </a:endParaRPr>
          </a:p>
          <a:p>
            <a:pPr algn="ctr" eaLnBrk="1" hangingPunct="1"/>
            <a:endParaRPr lang="nl-NL" dirty="0">
              <a:solidFill>
                <a:schemeClr val="bg1"/>
              </a:solidFill>
              <a:latin typeface="+mj-lt"/>
            </a:endParaRPr>
          </a:p>
          <a:p>
            <a:pPr algn="ctr" eaLnBrk="1" hangingPunct="1"/>
            <a:endParaRPr lang="nl-NL" dirty="0">
              <a:solidFill>
                <a:schemeClr val="bg1"/>
              </a:solidFill>
              <a:latin typeface="+mj-lt"/>
            </a:endParaRPr>
          </a:p>
          <a:p>
            <a:pPr algn="ctr" eaLnBrk="1" hangingPunct="1"/>
            <a:endParaRPr lang="nl-NL" dirty="0">
              <a:solidFill>
                <a:schemeClr val="bg1"/>
              </a:solidFill>
              <a:latin typeface="+mj-lt"/>
            </a:endParaRPr>
          </a:p>
          <a:p>
            <a:pPr algn="ctr" eaLnBrk="1" hangingPunct="1"/>
            <a:endParaRPr lang="nl-NL" dirty="0">
              <a:solidFill>
                <a:schemeClr val="bg1"/>
              </a:solidFill>
              <a:latin typeface="+mj-lt"/>
            </a:endParaRPr>
          </a:p>
          <a:p>
            <a:pPr algn="ctr" eaLnBrk="1" hangingPunct="1">
              <a:buFontTx/>
              <a:buChar char="-"/>
            </a:pPr>
            <a:endParaRPr lang="nl-NL" dirty="0">
              <a:solidFill>
                <a:schemeClr val="bg1"/>
              </a:solidFill>
              <a:latin typeface="+mj-lt"/>
            </a:endParaRPr>
          </a:p>
          <a:p>
            <a:pPr algn="ctr" eaLnBrk="1" hangingPunct="1">
              <a:buFontTx/>
              <a:buChar char="-"/>
            </a:pPr>
            <a:endParaRPr lang="nl-NL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2290" name="Picture 2" descr="File:Hiroshima aftermath.jpg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3736" y="1062010"/>
            <a:ext cx="8988750" cy="4902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http://farm6.staticflickr.com/5220/5514079379_8014db442a_b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11" r="46319"/>
          <a:stretch/>
        </p:blipFill>
        <p:spPr bwMode="auto">
          <a:xfrm>
            <a:off x="0" y="0"/>
            <a:ext cx="2609321" cy="6862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://www.wpclipart.com/medical/symbols/medical_symbols_2/eye.png"/>
          <p:cNvPicPr>
            <a:picLocks noChangeAspect="1" noChangeArrowheads="1"/>
          </p:cNvPicPr>
          <p:nvPr/>
        </p:nvPicPr>
        <p:blipFill>
          <a:blip r:embed="rId6" cstate="print">
            <a:duotone>
              <a:prstClr val="black"/>
              <a:schemeClr val="tx2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9767444" y="5556117"/>
            <a:ext cx="899592" cy="4949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52859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5" name="Tekstvak 2"/>
          <p:cNvSpPr txBox="1">
            <a:spLocks noChangeArrowheads="1"/>
          </p:cNvSpPr>
          <p:nvPr/>
        </p:nvSpPr>
        <p:spPr bwMode="auto">
          <a:xfrm>
            <a:off x="1881189" y="6286500"/>
            <a:ext cx="378618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nl-NL">
                <a:latin typeface="Corbel" pitchFamily="34" charset="0"/>
              </a:rPr>
              <a:t>Eisenhower spreekt troepen toe.</a:t>
            </a:r>
          </a:p>
        </p:txBody>
      </p:sp>
      <p:sp>
        <p:nvSpPr>
          <p:cNvPr id="5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8400256" y="6381329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2400">
                <a:solidFill>
                  <a:schemeClr val="bg1"/>
                </a:solidFill>
              </a:rPr>
              <a:t>97</a:t>
            </a:fld>
            <a:endParaRPr lang="nl-NL" sz="2400" dirty="0">
              <a:solidFill>
                <a:schemeClr val="bg1"/>
              </a:solidFill>
            </a:endParaRPr>
          </a:p>
        </p:txBody>
      </p:sp>
      <p:sp>
        <p:nvSpPr>
          <p:cNvPr id="6" name="Tekstvak 1"/>
          <p:cNvSpPr txBox="1">
            <a:spLocks noChangeArrowheads="1"/>
          </p:cNvSpPr>
          <p:nvPr/>
        </p:nvSpPr>
        <p:spPr bwMode="auto">
          <a:xfrm>
            <a:off x="3195787" y="165382"/>
            <a:ext cx="5544616" cy="5078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nl-NL" dirty="0">
                <a:solidFill>
                  <a:schemeClr val="bg1"/>
                </a:solidFill>
                <a:latin typeface="+mj-lt"/>
              </a:rPr>
              <a:t>Hiroshima</a:t>
            </a:r>
          </a:p>
          <a:p>
            <a:pPr eaLnBrk="1" hangingPunct="1"/>
            <a:endParaRPr lang="nl-NL" dirty="0">
              <a:solidFill>
                <a:schemeClr val="bg1"/>
              </a:solidFill>
              <a:latin typeface="+mj-lt"/>
            </a:endParaRPr>
          </a:p>
          <a:p>
            <a:pPr eaLnBrk="1" hangingPunct="1"/>
            <a:endParaRPr lang="nl-NL" dirty="0">
              <a:solidFill>
                <a:schemeClr val="bg1"/>
              </a:solidFill>
              <a:latin typeface="+mj-lt"/>
            </a:endParaRPr>
          </a:p>
          <a:p>
            <a:pPr algn="ctr" eaLnBrk="1" hangingPunct="1"/>
            <a:endParaRPr lang="nl-NL" dirty="0">
              <a:solidFill>
                <a:schemeClr val="bg1"/>
              </a:solidFill>
              <a:latin typeface="+mj-lt"/>
            </a:endParaRPr>
          </a:p>
          <a:p>
            <a:pPr algn="ctr" eaLnBrk="1" hangingPunct="1"/>
            <a:endParaRPr lang="nl-NL" dirty="0">
              <a:solidFill>
                <a:schemeClr val="bg1"/>
              </a:solidFill>
              <a:latin typeface="+mj-lt"/>
            </a:endParaRPr>
          </a:p>
          <a:p>
            <a:pPr algn="ctr" eaLnBrk="1" hangingPunct="1"/>
            <a:endParaRPr lang="nl-NL" dirty="0">
              <a:solidFill>
                <a:schemeClr val="bg1"/>
              </a:solidFill>
              <a:latin typeface="+mj-lt"/>
            </a:endParaRPr>
          </a:p>
          <a:p>
            <a:pPr algn="ctr" eaLnBrk="1" hangingPunct="1"/>
            <a:endParaRPr lang="nl-NL" dirty="0">
              <a:solidFill>
                <a:schemeClr val="bg1"/>
              </a:solidFill>
              <a:latin typeface="+mj-lt"/>
            </a:endParaRPr>
          </a:p>
          <a:p>
            <a:pPr algn="ctr" eaLnBrk="1" hangingPunct="1"/>
            <a:endParaRPr lang="nl-NL" dirty="0">
              <a:solidFill>
                <a:schemeClr val="bg1"/>
              </a:solidFill>
              <a:latin typeface="+mj-lt"/>
            </a:endParaRPr>
          </a:p>
          <a:p>
            <a:pPr algn="ctr" eaLnBrk="1" hangingPunct="1"/>
            <a:endParaRPr lang="nl-NL" dirty="0">
              <a:solidFill>
                <a:schemeClr val="bg1"/>
              </a:solidFill>
              <a:latin typeface="+mj-lt"/>
            </a:endParaRPr>
          </a:p>
          <a:p>
            <a:pPr algn="ctr" eaLnBrk="1" hangingPunct="1"/>
            <a:endParaRPr lang="nl-NL" dirty="0">
              <a:solidFill>
                <a:schemeClr val="bg1"/>
              </a:solidFill>
              <a:latin typeface="+mj-lt"/>
            </a:endParaRPr>
          </a:p>
          <a:p>
            <a:pPr algn="ctr" eaLnBrk="1" hangingPunct="1"/>
            <a:endParaRPr lang="nl-NL" dirty="0">
              <a:solidFill>
                <a:schemeClr val="bg1"/>
              </a:solidFill>
              <a:latin typeface="+mj-lt"/>
            </a:endParaRPr>
          </a:p>
          <a:p>
            <a:pPr algn="ctr" eaLnBrk="1" hangingPunct="1"/>
            <a:endParaRPr lang="nl-NL" dirty="0">
              <a:solidFill>
                <a:schemeClr val="bg1"/>
              </a:solidFill>
              <a:latin typeface="+mj-lt"/>
            </a:endParaRPr>
          </a:p>
          <a:p>
            <a:pPr algn="ctr" eaLnBrk="1" hangingPunct="1"/>
            <a:endParaRPr lang="nl-NL" dirty="0">
              <a:solidFill>
                <a:schemeClr val="bg1"/>
              </a:solidFill>
              <a:latin typeface="+mj-lt"/>
            </a:endParaRPr>
          </a:p>
          <a:p>
            <a:pPr algn="ctr" eaLnBrk="1" hangingPunct="1"/>
            <a:endParaRPr lang="nl-NL" dirty="0">
              <a:solidFill>
                <a:schemeClr val="bg1"/>
              </a:solidFill>
              <a:latin typeface="+mj-lt"/>
            </a:endParaRPr>
          </a:p>
          <a:p>
            <a:pPr algn="ctr" eaLnBrk="1" hangingPunct="1"/>
            <a:endParaRPr lang="nl-NL" dirty="0">
              <a:solidFill>
                <a:schemeClr val="bg1"/>
              </a:solidFill>
              <a:latin typeface="+mj-lt"/>
            </a:endParaRPr>
          </a:p>
          <a:p>
            <a:pPr algn="ctr" eaLnBrk="1" hangingPunct="1"/>
            <a:endParaRPr lang="nl-NL" dirty="0">
              <a:solidFill>
                <a:schemeClr val="bg1"/>
              </a:solidFill>
              <a:latin typeface="+mj-lt"/>
            </a:endParaRPr>
          </a:p>
          <a:p>
            <a:pPr algn="ctr" eaLnBrk="1" hangingPunct="1">
              <a:buFontTx/>
              <a:buChar char="-"/>
            </a:pPr>
            <a:endParaRPr lang="nl-NL" dirty="0">
              <a:solidFill>
                <a:schemeClr val="bg1"/>
              </a:solidFill>
              <a:latin typeface="+mj-lt"/>
            </a:endParaRPr>
          </a:p>
          <a:p>
            <a:pPr algn="ctr" eaLnBrk="1" hangingPunct="1">
              <a:buFontTx/>
              <a:buChar char="-"/>
            </a:pPr>
            <a:endParaRPr lang="nl-NL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4338" name="Picture 2" descr="File:The patient's skin is burned in a pattern corresponding to the dark portions of a kimono - NARA - 519686.jpg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0767" y="0"/>
            <a:ext cx="5507633" cy="6887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http://farm6.staticflickr.com/5220/5514079379_8014db442a_b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11" r="46319"/>
          <a:stretch/>
        </p:blipFill>
        <p:spPr bwMode="auto">
          <a:xfrm>
            <a:off x="0" y="0"/>
            <a:ext cx="2609321" cy="6862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://www.wpclipart.com/medical/symbols/medical_symbols_2/eye.png"/>
          <p:cNvPicPr>
            <a:picLocks noChangeAspect="1" noChangeArrowheads="1"/>
          </p:cNvPicPr>
          <p:nvPr/>
        </p:nvPicPr>
        <p:blipFill>
          <a:blip r:embed="rId6" cstate="print">
            <a:duotone>
              <a:prstClr val="black"/>
              <a:schemeClr val="tx2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9767444" y="5556117"/>
            <a:ext cx="899592" cy="4949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19343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5" name="Tekstvak 2"/>
          <p:cNvSpPr txBox="1">
            <a:spLocks noChangeArrowheads="1"/>
          </p:cNvSpPr>
          <p:nvPr/>
        </p:nvSpPr>
        <p:spPr bwMode="auto">
          <a:xfrm>
            <a:off x="1881189" y="6286500"/>
            <a:ext cx="378618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nl-NL">
                <a:latin typeface="Corbel" pitchFamily="34" charset="0"/>
              </a:rPr>
              <a:t>Eisenhower spreekt troepen toe.</a:t>
            </a:r>
          </a:p>
        </p:txBody>
      </p:sp>
      <p:sp>
        <p:nvSpPr>
          <p:cNvPr id="5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8400256" y="6381329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2400">
                <a:solidFill>
                  <a:schemeClr val="bg1"/>
                </a:solidFill>
              </a:rPr>
              <a:t>98</a:t>
            </a:fld>
            <a:endParaRPr lang="nl-NL" sz="2400" dirty="0">
              <a:solidFill>
                <a:schemeClr val="bg1"/>
              </a:solidFill>
            </a:endParaRPr>
          </a:p>
        </p:txBody>
      </p:sp>
      <p:sp>
        <p:nvSpPr>
          <p:cNvPr id="6" name="Tekstvak 1"/>
          <p:cNvSpPr txBox="1">
            <a:spLocks noChangeArrowheads="1"/>
          </p:cNvSpPr>
          <p:nvPr/>
        </p:nvSpPr>
        <p:spPr bwMode="auto">
          <a:xfrm>
            <a:off x="4366561" y="404665"/>
            <a:ext cx="5544616" cy="5078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nl-NL" dirty="0">
                <a:solidFill>
                  <a:schemeClr val="bg1"/>
                </a:solidFill>
                <a:latin typeface="+mj-lt"/>
              </a:rPr>
              <a:t>Nagasaki</a:t>
            </a:r>
          </a:p>
          <a:p>
            <a:pPr eaLnBrk="1" hangingPunct="1"/>
            <a:endParaRPr lang="nl-NL" dirty="0">
              <a:solidFill>
                <a:schemeClr val="bg1"/>
              </a:solidFill>
              <a:latin typeface="+mj-lt"/>
            </a:endParaRPr>
          </a:p>
          <a:p>
            <a:pPr eaLnBrk="1" hangingPunct="1"/>
            <a:endParaRPr lang="nl-NL" dirty="0">
              <a:solidFill>
                <a:schemeClr val="bg1"/>
              </a:solidFill>
              <a:latin typeface="+mj-lt"/>
            </a:endParaRPr>
          </a:p>
          <a:p>
            <a:pPr algn="ctr" eaLnBrk="1" hangingPunct="1"/>
            <a:endParaRPr lang="nl-NL" dirty="0">
              <a:solidFill>
                <a:schemeClr val="bg1"/>
              </a:solidFill>
              <a:latin typeface="+mj-lt"/>
            </a:endParaRPr>
          </a:p>
          <a:p>
            <a:pPr algn="ctr" eaLnBrk="1" hangingPunct="1"/>
            <a:endParaRPr lang="nl-NL" dirty="0">
              <a:solidFill>
                <a:schemeClr val="bg1"/>
              </a:solidFill>
              <a:latin typeface="+mj-lt"/>
            </a:endParaRPr>
          </a:p>
          <a:p>
            <a:pPr algn="ctr" eaLnBrk="1" hangingPunct="1"/>
            <a:endParaRPr lang="nl-NL" dirty="0">
              <a:solidFill>
                <a:schemeClr val="bg1"/>
              </a:solidFill>
              <a:latin typeface="+mj-lt"/>
            </a:endParaRPr>
          </a:p>
          <a:p>
            <a:pPr algn="ctr" eaLnBrk="1" hangingPunct="1"/>
            <a:endParaRPr lang="nl-NL" dirty="0">
              <a:solidFill>
                <a:schemeClr val="bg1"/>
              </a:solidFill>
              <a:latin typeface="+mj-lt"/>
            </a:endParaRPr>
          </a:p>
          <a:p>
            <a:pPr algn="ctr" eaLnBrk="1" hangingPunct="1"/>
            <a:endParaRPr lang="nl-NL" dirty="0">
              <a:solidFill>
                <a:schemeClr val="bg1"/>
              </a:solidFill>
              <a:latin typeface="+mj-lt"/>
            </a:endParaRPr>
          </a:p>
          <a:p>
            <a:pPr algn="ctr" eaLnBrk="1" hangingPunct="1"/>
            <a:endParaRPr lang="nl-NL" dirty="0">
              <a:solidFill>
                <a:schemeClr val="bg1"/>
              </a:solidFill>
              <a:latin typeface="+mj-lt"/>
            </a:endParaRPr>
          </a:p>
          <a:p>
            <a:pPr algn="ctr" eaLnBrk="1" hangingPunct="1"/>
            <a:endParaRPr lang="nl-NL" dirty="0">
              <a:solidFill>
                <a:schemeClr val="bg1"/>
              </a:solidFill>
              <a:latin typeface="+mj-lt"/>
            </a:endParaRPr>
          </a:p>
          <a:p>
            <a:pPr algn="ctr" eaLnBrk="1" hangingPunct="1"/>
            <a:endParaRPr lang="nl-NL" dirty="0">
              <a:solidFill>
                <a:schemeClr val="bg1"/>
              </a:solidFill>
              <a:latin typeface="+mj-lt"/>
            </a:endParaRPr>
          </a:p>
          <a:p>
            <a:pPr algn="ctr" eaLnBrk="1" hangingPunct="1"/>
            <a:endParaRPr lang="nl-NL" dirty="0">
              <a:solidFill>
                <a:schemeClr val="bg1"/>
              </a:solidFill>
              <a:latin typeface="+mj-lt"/>
            </a:endParaRPr>
          </a:p>
          <a:p>
            <a:pPr algn="ctr" eaLnBrk="1" hangingPunct="1"/>
            <a:endParaRPr lang="nl-NL" dirty="0">
              <a:solidFill>
                <a:schemeClr val="bg1"/>
              </a:solidFill>
              <a:latin typeface="+mj-lt"/>
            </a:endParaRPr>
          </a:p>
          <a:p>
            <a:pPr algn="ctr" eaLnBrk="1" hangingPunct="1"/>
            <a:endParaRPr lang="nl-NL" dirty="0">
              <a:solidFill>
                <a:schemeClr val="bg1"/>
              </a:solidFill>
              <a:latin typeface="+mj-lt"/>
            </a:endParaRPr>
          </a:p>
          <a:p>
            <a:pPr algn="ctr" eaLnBrk="1" hangingPunct="1"/>
            <a:endParaRPr lang="nl-NL" dirty="0">
              <a:solidFill>
                <a:schemeClr val="bg1"/>
              </a:solidFill>
              <a:latin typeface="+mj-lt"/>
            </a:endParaRPr>
          </a:p>
          <a:p>
            <a:pPr algn="ctr" eaLnBrk="1" hangingPunct="1"/>
            <a:endParaRPr lang="nl-NL" dirty="0">
              <a:solidFill>
                <a:schemeClr val="bg1"/>
              </a:solidFill>
              <a:latin typeface="+mj-lt"/>
            </a:endParaRPr>
          </a:p>
          <a:p>
            <a:pPr algn="ctr" eaLnBrk="1" hangingPunct="1">
              <a:buFontTx/>
              <a:buChar char="-"/>
            </a:pPr>
            <a:endParaRPr lang="nl-NL" dirty="0">
              <a:solidFill>
                <a:schemeClr val="bg1"/>
              </a:solidFill>
              <a:latin typeface="+mj-lt"/>
            </a:endParaRPr>
          </a:p>
          <a:p>
            <a:pPr algn="ctr" eaLnBrk="1" hangingPunct="1">
              <a:buFontTx/>
              <a:buChar char="-"/>
            </a:pPr>
            <a:endParaRPr lang="nl-NL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6386" name="Picture 2" descr="File:Nagasaki 1945 - Before and after (adjusted).jpg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9299" y="765968"/>
            <a:ext cx="5210175" cy="5705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http://farm6.staticflickr.com/5220/5514079379_8014db442a_b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11" r="46319"/>
          <a:stretch/>
        </p:blipFill>
        <p:spPr bwMode="auto">
          <a:xfrm>
            <a:off x="0" y="0"/>
            <a:ext cx="2609321" cy="6862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://www.wpclipart.com/medical/symbols/medical_symbols_2/eye.png"/>
          <p:cNvPicPr>
            <a:picLocks noChangeAspect="1" noChangeArrowheads="1"/>
          </p:cNvPicPr>
          <p:nvPr/>
        </p:nvPicPr>
        <p:blipFill>
          <a:blip r:embed="rId6" cstate="print">
            <a:duotone>
              <a:prstClr val="black"/>
              <a:schemeClr val="tx2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9767444" y="5556117"/>
            <a:ext cx="899592" cy="4949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95758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5" name="Tekstvak 2"/>
          <p:cNvSpPr txBox="1">
            <a:spLocks noChangeArrowheads="1"/>
          </p:cNvSpPr>
          <p:nvPr/>
        </p:nvSpPr>
        <p:spPr bwMode="auto">
          <a:xfrm>
            <a:off x="1881189" y="6286500"/>
            <a:ext cx="378618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nl-NL">
                <a:latin typeface="Corbel" pitchFamily="34" charset="0"/>
              </a:rPr>
              <a:t>Eisenhower spreekt troepen toe.</a:t>
            </a:r>
          </a:p>
        </p:txBody>
      </p:sp>
      <p:sp>
        <p:nvSpPr>
          <p:cNvPr id="5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8400256" y="6381329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2400">
                <a:solidFill>
                  <a:schemeClr val="bg1"/>
                </a:solidFill>
              </a:rPr>
              <a:t>99</a:t>
            </a:fld>
            <a:endParaRPr lang="nl-NL" sz="2400" dirty="0">
              <a:solidFill>
                <a:schemeClr val="bg1"/>
              </a:solidFill>
            </a:endParaRPr>
          </a:p>
        </p:txBody>
      </p:sp>
      <p:sp>
        <p:nvSpPr>
          <p:cNvPr id="6" name="Tekstvak 1"/>
          <p:cNvSpPr txBox="1">
            <a:spLocks noChangeArrowheads="1"/>
          </p:cNvSpPr>
          <p:nvPr/>
        </p:nvSpPr>
        <p:spPr bwMode="auto">
          <a:xfrm>
            <a:off x="4366561" y="404665"/>
            <a:ext cx="5544616" cy="5078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nl-NL" dirty="0">
                <a:solidFill>
                  <a:schemeClr val="bg1"/>
                </a:solidFill>
                <a:latin typeface="+mj-lt"/>
              </a:rPr>
              <a:t>Nagasaki</a:t>
            </a:r>
          </a:p>
          <a:p>
            <a:pPr eaLnBrk="1" hangingPunct="1"/>
            <a:endParaRPr lang="nl-NL" dirty="0">
              <a:solidFill>
                <a:schemeClr val="bg1"/>
              </a:solidFill>
              <a:latin typeface="+mj-lt"/>
            </a:endParaRPr>
          </a:p>
          <a:p>
            <a:pPr eaLnBrk="1" hangingPunct="1"/>
            <a:endParaRPr lang="nl-NL" dirty="0">
              <a:solidFill>
                <a:schemeClr val="bg1"/>
              </a:solidFill>
              <a:latin typeface="+mj-lt"/>
            </a:endParaRPr>
          </a:p>
          <a:p>
            <a:pPr algn="ctr" eaLnBrk="1" hangingPunct="1"/>
            <a:endParaRPr lang="nl-NL" dirty="0">
              <a:solidFill>
                <a:schemeClr val="bg1"/>
              </a:solidFill>
              <a:latin typeface="+mj-lt"/>
            </a:endParaRPr>
          </a:p>
          <a:p>
            <a:pPr algn="ctr" eaLnBrk="1" hangingPunct="1"/>
            <a:endParaRPr lang="nl-NL" dirty="0">
              <a:solidFill>
                <a:schemeClr val="bg1"/>
              </a:solidFill>
              <a:latin typeface="+mj-lt"/>
            </a:endParaRPr>
          </a:p>
          <a:p>
            <a:pPr algn="ctr" eaLnBrk="1" hangingPunct="1"/>
            <a:endParaRPr lang="nl-NL" dirty="0">
              <a:solidFill>
                <a:schemeClr val="bg1"/>
              </a:solidFill>
              <a:latin typeface="+mj-lt"/>
            </a:endParaRPr>
          </a:p>
          <a:p>
            <a:pPr algn="ctr" eaLnBrk="1" hangingPunct="1"/>
            <a:endParaRPr lang="nl-NL" dirty="0">
              <a:solidFill>
                <a:schemeClr val="bg1"/>
              </a:solidFill>
              <a:latin typeface="+mj-lt"/>
            </a:endParaRPr>
          </a:p>
          <a:p>
            <a:pPr algn="ctr" eaLnBrk="1" hangingPunct="1"/>
            <a:endParaRPr lang="nl-NL" dirty="0">
              <a:solidFill>
                <a:schemeClr val="bg1"/>
              </a:solidFill>
              <a:latin typeface="+mj-lt"/>
            </a:endParaRPr>
          </a:p>
          <a:p>
            <a:pPr algn="ctr" eaLnBrk="1" hangingPunct="1"/>
            <a:endParaRPr lang="nl-NL" dirty="0">
              <a:solidFill>
                <a:schemeClr val="bg1"/>
              </a:solidFill>
              <a:latin typeface="+mj-lt"/>
            </a:endParaRPr>
          </a:p>
          <a:p>
            <a:pPr algn="ctr" eaLnBrk="1" hangingPunct="1"/>
            <a:endParaRPr lang="nl-NL" dirty="0">
              <a:solidFill>
                <a:schemeClr val="bg1"/>
              </a:solidFill>
              <a:latin typeface="+mj-lt"/>
            </a:endParaRPr>
          </a:p>
          <a:p>
            <a:pPr algn="ctr" eaLnBrk="1" hangingPunct="1"/>
            <a:endParaRPr lang="nl-NL" dirty="0">
              <a:solidFill>
                <a:schemeClr val="bg1"/>
              </a:solidFill>
              <a:latin typeface="+mj-lt"/>
            </a:endParaRPr>
          </a:p>
          <a:p>
            <a:pPr algn="ctr" eaLnBrk="1" hangingPunct="1"/>
            <a:endParaRPr lang="nl-NL" dirty="0">
              <a:solidFill>
                <a:schemeClr val="bg1"/>
              </a:solidFill>
              <a:latin typeface="+mj-lt"/>
            </a:endParaRPr>
          </a:p>
          <a:p>
            <a:pPr algn="ctr" eaLnBrk="1" hangingPunct="1"/>
            <a:endParaRPr lang="nl-NL" dirty="0">
              <a:solidFill>
                <a:schemeClr val="bg1"/>
              </a:solidFill>
              <a:latin typeface="+mj-lt"/>
            </a:endParaRPr>
          </a:p>
          <a:p>
            <a:pPr algn="ctr" eaLnBrk="1" hangingPunct="1"/>
            <a:endParaRPr lang="nl-NL" dirty="0">
              <a:solidFill>
                <a:schemeClr val="bg1"/>
              </a:solidFill>
              <a:latin typeface="+mj-lt"/>
            </a:endParaRPr>
          </a:p>
          <a:p>
            <a:pPr algn="ctr" eaLnBrk="1" hangingPunct="1"/>
            <a:endParaRPr lang="nl-NL" dirty="0">
              <a:solidFill>
                <a:schemeClr val="bg1"/>
              </a:solidFill>
              <a:latin typeface="+mj-lt"/>
            </a:endParaRPr>
          </a:p>
          <a:p>
            <a:pPr algn="ctr" eaLnBrk="1" hangingPunct="1"/>
            <a:endParaRPr lang="nl-NL" dirty="0">
              <a:solidFill>
                <a:schemeClr val="bg1"/>
              </a:solidFill>
              <a:latin typeface="+mj-lt"/>
            </a:endParaRPr>
          </a:p>
          <a:p>
            <a:pPr algn="ctr" eaLnBrk="1" hangingPunct="1">
              <a:buFontTx/>
              <a:buChar char="-"/>
            </a:pPr>
            <a:endParaRPr lang="nl-NL" dirty="0">
              <a:solidFill>
                <a:schemeClr val="bg1"/>
              </a:solidFill>
              <a:latin typeface="+mj-lt"/>
            </a:endParaRPr>
          </a:p>
          <a:p>
            <a:pPr algn="ctr" eaLnBrk="1" hangingPunct="1">
              <a:buFontTx/>
              <a:buChar char="-"/>
            </a:pPr>
            <a:endParaRPr lang="nl-NL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7410" name="Picture 2" descr="File:Nagasaki temple destroyed.jpg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5801" y="1224586"/>
            <a:ext cx="6171889" cy="5057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http://farm6.staticflickr.com/5220/5514079379_8014db442a_b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11" r="46319"/>
          <a:stretch/>
        </p:blipFill>
        <p:spPr bwMode="auto">
          <a:xfrm>
            <a:off x="0" y="0"/>
            <a:ext cx="2609321" cy="6862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://www.wpclipart.com/medical/symbols/medical_symbols_2/eye.png"/>
          <p:cNvPicPr>
            <a:picLocks noChangeAspect="1" noChangeArrowheads="1"/>
          </p:cNvPicPr>
          <p:nvPr/>
        </p:nvPicPr>
        <p:blipFill>
          <a:blip r:embed="rId6" cstate="print">
            <a:duotone>
              <a:prstClr val="black"/>
              <a:schemeClr val="tx2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9767444" y="5556117"/>
            <a:ext cx="899592" cy="4949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49465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1840</TotalTime>
  <Words>3377</Words>
  <Application>Microsoft Office PowerPoint</Application>
  <PresentationFormat>Aangepast</PresentationFormat>
  <Paragraphs>991</Paragraphs>
  <Slides>110</Slides>
  <Notes>55</Notes>
  <HiddenSlides>0</HiddenSlides>
  <MMClips>1</MMClips>
  <ScaleCrop>false</ScaleCrop>
  <HeadingPairs>
    <vt:vector size="4" baseType="variant">
      <vt:variant>
        <vt:lpstr>Thema</vt:lpstr>
      </vt:variant>
      <vt:variant>
        <vt:i4>1</vt:i4>
      </vt:variant>
      <vt:variant>
        <vt:lpstr>Diatitels</vt:lpstr>
      </vt:variant>
      <vt:variant>
        <vt:i4>110</vt:i4>
      </vt:variant>
    </vt:vector>
  </HeadingPairs>
  <TitlesOfParts>
    <vt:vector size="111" baseType="lpstr">
      <vt:lpstr>Kantoorthema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Mr. Klomp</dc:creator>
  <cp:lastModifiedBy>Ruud Klomp</cp:lastModifiedBy>
  <cp:revision>86</cp:revision>
  <dcterms:created xsi:type="dcterms:W3CDTF">2014-08-19T08:32:48Z</dcterms:created>
  <dcterms:modified xsi:type="dcterms:W3CDTF">2015-03-18T15:09:35Z</dcterms:modified>
</cp:coreProperties>
</file>